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308" r:id="rId3"/>
    <p:sldId id="309" r:id="rId4"/>
    <p:sldId id="310" r:id="rId5"/>
    <p:sldId id="318" r:id="rId6"/>
    <p:sldId id="323" r:id="rId7"/>
    <p:sldId id="324" r:id="rId8"/>
    <p:sldId id="327" r:id="rId9"/>
    <p:sldId id="325" r:id="rId10"/>
    <p:sldId id="328" r:id="rId11"/>
    <p:sldId id="326" r:id="rId12"/>
    <p:sldId id="290" r:id="rId13"/>
    <p:sldId id="319" r:id="rId14"/>
    <p:sldId id="320" r:id="rId15"/>
    <p:sldId id="322" r:id="rId16"/>
    <p:sldId id="321" r:id="rId17"/>
    <p:sldId id="317" r:id="rId18"/>
    <p:sldId id="311" r:id="rId19"/>
    <p:sldId id="312" r:id="rId20"/>
    <p:sldId id="313" r:id="rId21"/>
    <p:sldId id="314" r:id="rId22"/>
    <p:sldId id="315" r:id="rId23"/>
    <p:sldId id="316" r:id="rId24"/>
    <p:sldId id="269" r:id="rId25"/>
    <p:sldId id="273" r:id="rId26"/>
    <p:sldId id="279" r:id="rId27"/>
    <p:sldId id="280" r:id="rId28"/>
    <p:sldId id="296" r:id="rId29"/>
    <p:sldId id="257" r:id="rId30"/>
    <p:sldId id="298" r:id="rId31"/>
    <p:sldId id="260" r:id="rId32"/>
    <p:sldId id="304" r:id="rId33"/>
    <p:sldId id="292" r:id="rId34"/>
    <p:sldId id="303" r:id="rId35"/>
    <p:sldId id="300" r:id="rId36"/>
    <p:sldId id="307" r:id="rId37"/>
    <p:sldId id="28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CC3867"/>
    <a:srgbClr val="F6F6F6"/>
    <a:srgbClr val="AED1D4"/>
    <a:srgbClr val="142B44"/>
    <a:srgbClr val="9FA6C9"/>
    <a:srgbClr val="A8AFD5"/>
    <a:srgbClr val="AFB6DD"/>
    <a:srgbClr val="B2B9E1"/>
    <a:srgbClr val="E9C02C"/>
    <a:srgbClr val="528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81168" autoAdjust="0"/>
  </p:normalViewPr>
  <p:slideViewPr>
    <p:cSldViewPr snapToGrid="0" snapToObjects="1">
      <p:cViewPr>
        <p:scale>
          <a:sx n="100" d="100"/>
          <a:sy n="100" d="100"/>
        </p:scale>
        <p:origin x="-72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254FB-9E93-204F-9BA4-A65DD9DFD513}" type="datetimeFigureOut">
              <a:rPr lang="fr-FR" smtClean="0"/>
              <a:t>10/12/19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1575B-3663-EA42-96F2-4C3AF89FA1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32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835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Il faut faire attention</a:t>
            </a:r>
            <a:r>
              <a:rPr lang="fr-FR" baseline="0" dirty="0" smtClean="0"/>
              <a:t> à la t</a:t>
            </a:r>
            <a:r>
              <a:rPr lang="fr-FR" dirty="0" smtClean="0"/>
              <a:t>erminologie utilisée dans</a:t>
            </a:r>
            <a:r>
              <a:rPr lang="fr-FR" baseline="0" dirty="0" smtClean="0"/>
              <a:t> HAL, qui est floue et peut varier d’une page web à l’autre (incohérences fréquentes) :</a:t>
            </a:r>
            <a:r>
              <a:rPr lang="fr-FR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« </a:t>
            </a:r>
            <a:r>
              <a:rPr lang="fr-FR" dirty="0" smtClean="0"/>
              <a:t>Document » = dépôt intégral (qui peut contenir</a:t>
            </a:r>
            <a:r>
              <a:rPr lang="fr-FR" baseline="0" dirty="0" smtClean="0"/>
              <a:t> plusieurs documents !)</a:t>
            </a: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« Notice »</a:t>
            </a:r>
            <a:r>
              <a:rPr lang="fr-FR" baseline="0" dirty="0" smtClean="0"/>
              <a:t> (ici) et « référence bibliographique » (sur la page d’accueil de HAL) sont une seule et même chose.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Lorsqu’ils parlent de « Type de document » (c.à.d. article / thèse / communication dans un congrès / brevet / etc.), cela n’a rien à avoir avec un dépôt intégral : on devrait donc plutôt parler de « Catégorie du dépôt » (car le « Type de dépôt » est déjà utilisé pour distinguer « Document en dépôt intégral » vs. « Notice bibliographique »)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008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formes en vert ou en jaune</a:t>
            </a:r>
            <a:r>
              <a:rPr lang="fr-FR" baseline="0" dirty="0" smtClean="0"/>
              <a:t> sont des formes validées. La différence étant que les formes en jaune correspondent à des structures fermées (elles ne devrait donc plus être utilisées pour des dépôts de publications récentes. Malheureusement on va voir que ce n’est pas toujours respecté).</a:t>
            </a:r>
            <a:endParaRPr lang="fr-FR" dirty="0" smtClean="0"/>
          </a:p>
          <a:p>
            <a:r>
              <a:rPr lang="fr-FR" dirty="0" smtClean="0"/>
              <a:t>Les formes en rouge se</a:t>
            </a:r>
            <a:r>
              <a:rPr lang="fr-FR" baseline="0" dirty="0" smtClean="0"/>
              <a:t> créent "automatiquement" (soit lors d’erreurs de saisie, soit lors d’importations en masse, cf. diapos suivantes).</a:t>
            </a:r>
          </a:p>
          <a:p>
            <a:r>
              <a:rPr lang="fr-FR" baseline="0" dirty="0" smtClean="0"/>
              <a:t>Il faut donc vérifier périodiquement s’il y a de nouvelles formes en rouge, et le cas échéant, les corriger en les fusionnant avec l’une ou l’autre des structures validées.</a:t>
            </a:r>
          </a:p>
          <a:p>
            <a:r>
              <a:rPr lang="fr-FR" baseline="0" dirty="0" smtClean="0"/>
              <a:t>=&gt; </a:t>
            </a:r>
            <a:r>
              <a:rPr lang="fr-FR" b="1" baseline="0" dirty="0" smtClean="0"/>
              <a:t>Ce travail est habituellement réalisé par le référent structure ou le gestionnaire de collection du laboratoire.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16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recherche par nom de famille</a:t>
            </a:r>
            <a:r>
              <a:rPr lang="fr-FR" baseline="0" dirty="0" smtClean="0"/>
              <a:t> ou par nom/prénom atteint vite ses limites : ici on voit un cas d’homonymie entre un P. Del </a:t>
            </a:r>
            <a:r>
              <a:rPr lang="fr-FR" baseline="0" dirty="0" err="1" smtClean="0"/>
              <a:t>Giudice</a:t>
            </a:r>
            <a:r>
              <a:rPr lang="fr-FR" baseline="0" dirty="0" smtClean="0"/>
              <a:t> qui travaille en linguistique, sur les dialectes occitans, et un autre P. Del </a:t>
            </a:r>
            <a:r>
              <a:rPr lang="fr-FR" baseline="0" dirty="0" err="1" smtClean="0"/>
              <a:t>Giudice</a:t>
            </a:r>
            <a:r>
              <a:rPr lang="fr-FR" baseline="0" dirty="0" smtClean="0"/>
              <a:t> qui publie dans des revues de physique.</a:t>
            </a:r>
          </a:p>
          <a:p>
            <a:r>
              <a:rPr lang="fr-FR" baseline="0" dirty="0" smtClean="0"/>
              <a:t>=&gt; D’où l’intérêt d’utiliser un idhal pour désambiguïser les cas d’homonymie et fiabiliser les résultats de recherche.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76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38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règles du jeu</a:t>
            </a:r>
            <a:r>
              <a:rPr lang="fr-FR" baseline="0" dirty="0" smtClean="0"/>
              <a:t> changent tout le temps, donc le mieux est d’aller voir sur</a:t>
            </a:r>
            <a:r>
              <a:rPr lang="fr-FR" dirty="0" smtClean="0"/>
              <a:t> </a:t>
            </a: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doc.archives-ouvertes.fr</a:t>
            </a:r>
            <a:r>
              <a:rPr lang="fr-FR" dirty="0" smtClean="0"/>
              <a:t>/</a:t>
            </a:r>
            <a:r>
              <a:rPr lang="fr-FR" dirty="0" err="1" smtClean="0"/>
              <a:t>deposer</a:t>
            </a:r>
            <a:r>
              <a:rPr lang="fr-FR" dirty="0" smtClean="0"/>
              <a:t>/</a:t>
            </a:r>
          </a:p>
          <a:p>
            <a:endParaRPr lang="fr-FR" dirty="0" smtClean="0"/>
          </a:p>
          <a:p>
            <a:r>
              <a:rPr lang="fr-FR" dirty="0" smtClean="0"/>
              <a:t>À titre d’exemple : à</a:t>
            </a:r>
            <a:r>
              <a:rPr lang="fr-FR" baseline="0" dirty="0" smtClean="0"/>
              <a:t> l’été 2016, les </a:t>
            </a:r>
            <a:r>
              <a:rPr lang="fr-FR" baseline="0" dirty="0" err="1" smtClean="0"/>
              <a:t>mot-clés</a:t>
            </a:r>
            <a:r>
              <a:rPr lang="fr-FR" baseline="0" dirty="0" smtClean="0"/>
              <a:t> n’étaient pas obligatoires, puis en octobre 2016 ils ont devenus obligatoires mais uniquement pour les SHS, puis lors de la sortie du formulaire de dépôt simplifié ils sont redevenus facultatifs…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740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Toutes ces questions sont problématiques</a:t>
            </a:r>
            <a:r>
              <a:rPr lang="is-IS" dirty="0" smtClean="0"/>
              <a:t>…</a:t>
            </a:r>
            <a:r>
              <a:rPr lang="is-IS" baseline="0" dirty="0" smtClean="0"/>
              <a:t> </a:t>
            </a:r>
            <a:r>
              <a:rPr lang="is-IS" dirty="0" smtClean="0"/>
              <a:t>du coup, dans un souci de simplicité, je conseille</a:t>
            </a:r>
            <a:r>
              <a:rPr lang="is-IS" baseline="0" dirty="0" smtClean="0"/>
              <a:t> de ne pas importer le PDF, et de n’importer dans HAL que des notices bibliographiques, puis de rajouter ensuite les PDF dans un deuxième temps, une fois que la notice a bien été importée dans HAL.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Il faut savoir aussi que le CCSD exerce une modération “a priori” sur tous les dép</a:t>
            </a:r>
            <a:r>
              <a:rPr lang="is-IS" baseline="0" dirty="0" smtClean="0"/>
              <a:t>ôts avec PDF (avant mise en ligne), alors que les notices bibliographiques sans PDF ne sont pas modérées... On gagne donc en rapidité / réactivité si on importe les notices sans PDF (surtout si on en a beaucoup à importer), pour qu’elles soient immédiatement mises en ligne ; et on peut ensuite prendre tranquillement le temps de passer chaque PDF au travers du processus de modération, un PDF après l’autre...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16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Ces différentes choses peuvent se croiser</a:t>
            </a:r>
            <a:r>
              <a:rPr lang="fr-FR" baseline="0" dirty="0" smtClean="0"/>
              <a:t> : ex. un chercheur se plaint qu’en passant par le site web du laboratoire on ne voit pas toutes ses publications, tandis qu’en passant par HAL, on en voit d’autres =&gt; problème de tamponnage (collection du labo VS. portail HAL générique) ou bien forme auteur non rattachée à son idhal ? Parfois il arrive que ce soit LES DEUX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17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Linkage</a:t>
            </a:r>
            <a:r>
              <a:rPr lang="fr-FR" baseline="0" dirty="0" smtClean="0"/>
              <a:t> : affichage (sous forme d’un graphe) des relations entre les auteurs (connexions = co-auteurs d’un même article). On voit ainsi apparaître des groupes sociaux (chercheurs qui travaillent entre eux, autour d’une même thématique.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ExtrHAL</a:t>
            </a:r>
            <a:r>
              <a:rPr lang="fr-FR" dirty="0" smtClean="0"/>
              <a:t> : outil d'extraction des publications HAL d'une unité</a:t>
            </a:r>
          </a:p>
          <a:p>
            <a:r>
              <a:rPr lang="fr-FR" dirty="0" err="1" smtClean="0"/>
              <a:t>OverHAL</a:t>
            </a:r>
            <a:r>
              <a:rPr lang="fr-FR" dirty="0" smtClean="0"/>
              <a:t> permet de comparer HAL et des listes de publications (</a:t>
            </a:r>
            <a:r>
              <a:rPr lang="fr-FR" dirty="0" err="1" smtClean="0"/>
              <a:t>Scopus</a:t>
            </a:r>
            <a:r>
              <a:rPr lang="fr-FR" dirty="0" smtClean="0"/>
              <a:t>, </a:t>
            </a:r>
            <a:r>
              <a:rPr lang="fr-FR" dirty="0" err="1" smtClean="0"/>
              <a:t>WoS</a:t>
            </a:r>
            <a:r>
              <a:rPr lang="fr-FR" dirty="0" smtClean="0"/>
              <a:t>, </a:t>
            </a:r>
            <a:r>
              <a:rPr lang="fr-FR" dirty="0" err="1" smtClean="0"/>
              <a:t>SciFinder</a:t>
            </a:r>
            <a:r>
              <a:rPr lang="fr-FR" dirty="0" smtClean="0"/>
              <a:t>, </a:t>
            </a:r>
            <a:r>
              <a:rPr lang="fr-FR" dirty="0" err="1" smtClean="0"/>
              <a:t>Zotero</a:t>
            </a:r>
            <a:r>
              <a:rPr lang="fr-FR" dirty="0" smtClean="0"/>
              <a:t>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02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 des groupes techniques 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1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Politique Stratégique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Nicolas Alarcon (pseudo :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nicolas.alarcon-univ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2 Référentiels : Frédérique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Flamerie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fflamerie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et Lucie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Albaret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lucie.albaret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3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Imports-exports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4 Service aux chercheurs : Marie-Laure Edwards (mledwards91)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5 Service aux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Marlène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Delhaye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marlenedelhaye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97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r>
              <a:rPr lang="fr-FR" baseline="0" dirty="0" smtClean="0"/>
              <a:t> de départ : c</a:t>
            </a:r>
            <a:r>
              <a:rPr lang="fr-FR" dirty="0" smtClean="0"/>
              <a:t>omment éviter une double saisie</a:t>
            </a:r>
            <a:r>
              <a:rPr lang="fr-FR" baseline="0" dirty="0" smtClean="0"/>
              <a:t> dans « BDD perso » + dans HAL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73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 outils existent dans les</a:t>
            </a:r>
            <a:r>
              <a:rPr lang="fr-FR" baseline="0" dirty="0" smtClean="0"/>
              <a:t> deux sens. On peut donc choisir comment on souhaite travailler.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80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conseille de faire des tests dans le bac</a:t>
            </a:r>
            <a:r>
              <a:rPr lang="fr-FR" baseline="0" dirty="0" smtClean="0"/>
              <a:t> à sable, pour s’exercer, avant de se lancer sur le vrai site public.</a:t>
            </a:r>
          </a:p>
          <a:p>
            <a:r>
              <a:rPr lang="fr-FR" baseline="0" dirty="0" smtClean="0"/>
              <a:t>(et ne pas mettre de PDF en pièce jointe, pour se laisser la possibilité de supprimer le dé</a:t>
            </a:r>
            <a:r>
              <a:rPr lang="fr-FR" baseline="0" dirty="0" smtClean="0"/>
              <a:t>pôt une fois créé dans HAL, ce qui constitue un garde-fou supplémentaire)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12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71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2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035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HAL utilise le moteur de recherche </a:t>
            </a:r>
            <a:r>
              <a:rPr lang="fr-FR" baseline="0" dirty="0" err="1" smtClean="0"/>
              <a:t>Solr</a:t>
            </a:r>
            <a:r>
              <a:rPr lang="fr-FR" baseline="0" dirty="0" smtClean="0"/>
              <a:t> (une plateforme logicielle de recherche s’appuyant sur le moteur de recherche </a:t>
            </a:r>
            <a:r>
              <a:rPr lang="fr-FR" baseline="0" dirty="0" err="1" smtClean="0"/>
              <a:t>Lucene</a:t>
            </a:r>
            <a:r>
              <a:rPr lang="fr-FR" baseline="0" dirty="0" smtClean="0"/>
              <a:t>, créé par la Fondation Apache et distribuée et conçue sous licence libre).</a:t>
            </a:r>
          </a:p>
          <a:p>
            <a:r>
              <a:rPr lang="fr-FR" baseline="0" dirty="0" smtClean="0"/>
              <a:t>Pour HAL, l’outil </a:t>
            </a:r>
            <a:r>
              <a:rPr lang="fr-FR" baseline="0" dirty="0" err="1" smtClean="0"/>
              <a:t>Solr</a:t>
            </a:r>
            <a:r>
              <a:rPr lang="fr-FR" baseline="0" dirty="0" smtClean="0"/>
              <a:t> indexe les données saisies dans l’archive, il permet de rendre l’accès aux données plus rapide que par l’intermédiaire d’un accès direct à une base de données classique. Il permet l’accès aux données via les modules de recherche et consultation ou les API.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protocole </a:t>
            </a:r>
            <a:r>
              <a:rPr lang="fr-FR" b="1" baseline="0" dirty="0" smtClean="0"/>
              <a:t>SWORD</a:t>
            </a:r>
            <a:r>
              <a:rPr lang="fr-FR" baseline="0" dirty="0" smtClean="0"/>
              <a:t> définit un ensemble de services Web basé sur </a:t>
            </a:r>
            <a:r>
              <a:rPr lang="fr-FR" baseline="0" dirty="0" err="1" smtClean="0"/>
              <a:t>Atom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Publishing</a:t>
            </a:r>
            <a:r>
              <a:rPr lang="fr-FR" baseline="0" dirty="0" smtClean="0"/>
              <a:t> Protocol (APP). L’API de dépôt SWORD permet l’import automatique de documents dans HAL.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38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Lorsqu’on effectue un nouveau dépôt dans HAL, il est demandé de </a:t>
            </a:r>
            <a:r>
              <a:rPr lang="fr-FR" baseline="0" dirty="0" err="1" smtClean="0"/>
              <a:t>téléverser</a:t>
            </a:r>
            <a:r>
              <a:rPr lang="fr-FR" baseline="0" dirty="0" smtClean="0"/>
              <a:t> le fichier (PDF ou autre), mais on n’est pas obligés de le faire (il suffit de passer directement à l’étape suivante)</a:t>
            </a:r>
          </a:p>
          <a:p>
            <a:pPr marL="171450" indent="-171450">
              <a:buFont typeface="Symbol" charset="0"/>
              <a:buChar char=""/>
            </a:pPr>
            <a:r>
              <a:rPr lang="fr-FR" baseline="0" dirty="0" smtClean="0"/>
              <a:t>c’est là toute la différence entre un « Dépôt intégral » (= avec document joint) et une simple « Notice bibliographique » (= juste la réf., sans le fichier)</a:t>
            </a:r>
          </a:p>
          <a:p>
            <a:pPr marL="171450" indent="-171450">
              <a:buFont typeface="Symbol" charset="0"/>
              <a:buChar char=""/>
            </a:pPr>
            <a:endParaRPr lang="fr-FR" baseline="0" dirty="0" smtClean="0"/>
          </a:p>
          <a:p>
            <a:pPr marL="0" indent="0">
              <a:buFont typeface="Symbol" charset="0"/>
              <a:buNone/>
            </a:pPr>
            <a:r>
              <a:rPr lang="fr-FR" baseline="0" dirty="0" smtClean="0"/>
              <a:t>Puisque HAL est une archive ouverte, seuls les « Dépôt intégral » sont affichés par défaut dans les résultats de recherche. Pour afficher également les notices bibliographiques, il faut supprimer le filtre « Type de dépôt », qui est actif par défaut.</a:t>
            </a:r>
          </a:p>
          <a:p>
            <a:pPr marL="0" indent="0">
              <a:buFont typeface="Symbol" charset="0"/>
              <a:buNone/>
            </a:pPr>
            <a:endParaRPr lang="fr-FR" baseline="0" dirty="0" smtClean="0"/>
          </a:p>
          <a:p>
            <a:pPr marL="0" indent="0">
              <a:buFont typeface="Symbol" charset="0"/>
              <a:buNone/>
            </a:pPr>
            <a:r>
              <a:rPr lang="fr-FR" baseline="0" dirty="0" smtClean="0"/>
              <a:t>À noter qu’au sein d’une collection HAL, ceci est paramétrable : on peut choisir quels sont les types de dépôt et types de document qui seront sélectionnés par défaut lors d’une recherche.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1575B-3663-EA42-96F2-4C3AF89FA13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01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hal.archives-ouvertes.fr/BC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5.wdp"/><Relationship Id="rId6" Type="http://schemas.openxmlformats.org/officeDocument/2006/relationships/image" Target="../media/image15.png"/><Relationship Id="rId7" Type="http://schemas.openxmlformats.org/officeDocument/2006/relationships/hyperlink" Target="http://github.com/UMR7320/HAL-developmen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png"/><Relationship Id="rId5" Type="http://schemas.openxmlformats.org/officeDocument/2006/relationships/hyperlink" Target="https://grobid.readthedocs.io/en/la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t&amp;rct=j&amp;q=&amp;esrc=s&amp;source=web&amp;cd=1&amp;cad=rja&amp;uact=8&amp;ved=2ahUKEwiPmorvq5zfAhUYQxUIHVUjBakQFjAAegQIAxAB&amp;url=https://hal-preprod.archives-ouvertes.fr/submit/index&amp;usg=AOvVaw2qY6rY-2YKkvbmlTWwEKpK" TargetMode="Externa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Charles.BOUVEYRON@univ-cotedazur.fr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hyperlink" Target="https://x2hal.inria.fr" TargetMode="External"/><Relationship Id="rId6" Type="http://schemas.openxmlformats.org/officeDocument/2006/relationships/hyperlink" Target="https://hal.archives-ouvertes.fr/BCL/page/exportm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hyperlink" Target="https://qlf-x2hal.inria.fr/" TargetMode="External"/><Relationship Id="rId6" Type="http://schemas.openxmlformats.org/officeDocument/2006/relationships/hyperlink" Target="https://x2hal.inria.fr" TargetMode="External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5-07-20 à 16.4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9144000" cy="1996186"/>
          </a:xfrm>
          <a:prstGeom prst="rect">
            <a:avLst/>
          </a:prstGeom>
        </p:spPr>
      </p:pic>
      <p:pic>
        <p:nvPicPr>
          <p:cNvPr id="4" name="Image 3" descr="Capture d’écran 2015-07-20 à 16.40.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"/>
          <a:stretch/>
        </p:blipFill>
        <p:spPr>
          <a:xfrm>
            <a:off x="2425700" y="50800"/>
            <a:ext cx="6527800" cy="1932686"/>
          </a:xfrm>
          <a:prstGeom prst="rect">
            <a:avLst/>
          </a:prstGeom>
        </p:spPr>
      </p:pic>
      <p:sp>
        <p:nvSpPr>
          <p:cNvPr id="7" name="Rogner un rectangle avec un coin diagonal 6"/>
          <p:cNvSpPr/>
          <p:nvPr/>
        </p:nvSpPr>
        <p:spPr>
          <a:xfrm>
            <a:off x="3949700" y="2473326"/>
            <a:ext cx="3314700" cy="1658938"/>
          </a:xfrm>
          <a:prstGeom prst="snip2DiagRect">
            <a:avLst/>
          </a:prstGeom>
          <a:gradFill>
            <a:gsLst>
              <a:gs pos="0">
                <a:schemeClr val="tx1">
                  <a:lumMod val="85000"/>
                </a:schemeClr>
              </a:gs>
              <a:gs pos="80000">
                <a:schemeClr val="tx1"/>
              </a:gs>
              <a:gs pos="100000">
                <a:schemeClr val="tx1"/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 dirty="0" smtClean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62864" y="2258701"/>
            <a:ext cx="7181135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HAL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25700" y="4203700"/>
            <a:ext cx="6400800" cy="1612900"/>
          </a:xfrm>
        </p:spPr>
        <p:txBody>
          <a:bodyPr>
            <a:normAutofit fontScale="77500" lnSpcReduction="20000"/>
          </a:bodyPr>
          <a:lstStyle/>
          <a:p>
            <a:r>
              <a:rPr lang="fr-FR" sz="3800" b="1" dirty="0" smtClean="0"/>
              <a:t>Imports / Exports</a:t>
            </a:r>
          </a:p>
          <a:p>
            <a:endParaRPr lang="fr-FR" sz="2100" dirty="0"/>
          </a:p>
          <a:p>
            <a:r>
              <a:rPr lang="fr-FR" dirty="0" err="1"/>
              <a:t>hal.archives-</a:t>
            </a:r>
            <a:r>
              <a:rPr lang="fr-FR" dirty="0" err="1" smtClean="0"/>
              <a:t>ouvertes.fr</a:t>
            </a:r>
            <a:r>
              <a:rPr lang="fr-FR" dirty="0" smtClean="0"/>
              <a:t>/BCL</a:t>
            </a:r>
            <a:endParaRPr lang="fr-FR" dirty="0"/>
          </a:p>
        </p:txBody>
      </p:sp>
      <p:pic>
        <p:nvPicPr>
          <p:cNvPr id="6" name="Image 5" descr="logoHAL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6311" y1="31387" x2="46311" y2="31387"/>
                        <a14:foregroundMark x1="58197" y1="40146" x2="58197" y2="40146"/>
                        <a14:foregroundMark x1="76639" y1="31387" x2="76639" y2="31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827338"/>
            <a:ext cx="2324100" cy="1304925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58750" y="6350000"/>
            <a:ext cx="4413250" cy="365125"/>
          </a:xfrm>
        </p:spPr>
        <p:txBody>
          <a:bodyPr/>
          <a:lstStyle/>
          <a:p>
            <a:r>
              <a:rPr lang="fr-FR" dirty="0" smtClean="0">
                <a:latin typeface="Arial"/>
                <a:cs typeface="Arial"/>
              </a:rPr>
              <a:t>Outils d’Imports / Exports, déc. 2018</a:t>
            </a:r>
            <a:endParaRPr lang="fr-FR" dirty="0">
              <a:latin typeface="Arial"/>
              <a:cs typeface="Arial"/>
            </a:endParaRPr>
          </a:p>
        </p:txBody>
      </p:sp>
      <p:sp>
        <p:nvSpPr>
          <p:cNvPr id="9" name="Espace réservé du pied de page 7"/>
          <p:cNvSpPr txBox="1">
            <a:spLocks/>
          </p:cNvSpPr>
          <p:nvPr/>
        </p:nvSpPr>
        <p:spPr>
          <a:xfrm>
            <a:off x="4565650" y="6350000"/>
            <a:ext cx="4413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latin typeface="Arial"/>
                <a:cs typeface="Arial"/>
              </a:rPr>
              <a:t>Pierre-Aurélien Georges</a:t>
            </a:r>
            <a:endParaRPr lang="fr-F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92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écran 2018-12-13 à 08.4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018"/>
            <a:ext cx="9144000" cy="61982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5600" y="5397500"/>
            <a:ext cx="6997700" cy="1460500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968500" y="6375400"/>
            <a:ext cx="5067300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968500" y="5537200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  <a:latin typeface="Arial"/>
                <a:cs typeface="Arial"/>
              </a:rPr>
              <a:t>1	2	3	4			  5</a:t>
            </a:r>
            <a:endParaRPr lang="fr-FR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6400" y="4829721"/>
            <a:ext cx="615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Le plus efficace est de suivre ces 5 étapes dans l’ordre :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écran 2018-12-13 à 09.1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978"/>
            <a:ext cx="9144000" cy="608102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24000" y="88900"/>
            <a:ext cx="60930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Étape 1 : Gestion des doublons</a:t>
            </a:r>
            <a:endParaRPr lang="fr-FR" sz="3200" dirty="0"/>
          </a:p>
        </p:txBody>
      </p:sp>
      <p:sp>
        <p:nvSpPr>
          <p:cNvPr id="5" name="ZoneTexte 4"/>
          <p:cNvSpPr txBox="1"/>
          <p:nvPr/>
        </p:nvSpPr>
        <p:spPr>
          <a:xfrm>
            <a:off x="444500" y="1167368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00FF"/>
                </a:solidFill>
              </a:rPr>
              <a:t>Contenu du fichier </a:t>
            </a:r>
            <a:r>
              <a:rPr lang="fr-FR" sz="2000" b="1" dirty="0" err="1" smtClean="0">
                <a:solidFill>
                  <a:srgbClr val="0000FF"/>
                </a:solidFill>
              </a:rPr>
              <a:t>BibTeX</a:t>
            </a:r>
            <a:endParaRPr lang="fr-FR" sz="20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08600" y="1567478"/>
            <a:ext cx="3619500" cy="4515822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232400" y="1153636"/>
            <a:ext cx="36957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rgbClr val="008000"/>
                </a:solidFill>
              </a:rPr>
              <a:t>Réfs</a:t>
            </a:r>
            <a:r>
              <a:rPr lang="fr-FR" sz="2000" b="1" dirty="0" smtClean="0">
                <a:solidFill>
                  <a:srgbClr val="008000"/>
                </a:solidFill>
              </a:rPr>
              <a:t>. qui sont déjà dans HAL :</a:t>
            </a:r>
            <a:endParaRPr lang="fr-FR" sz="2000" b="1" dirty="0">
              <a:solidFill>
                <a:srgbClr val="008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48100" y="2273468"/>
            <a:ext cx="5029200" cy="1015663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Pour chaque réf.,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indiquer si c’est vraiment un doublon ou pas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(? = « on verra plus tard »)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4500" y="1600200"/>
            <a:ext cx="3403600" cy="4394200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670300" y="3272710"/>
            <a:ext cx="1231900" cy="126119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20647" y="5943600"/>
            <a:ext cx="1231900" cy="63500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3447" y="4686300"/>
            <a:ext cx="2984500" cy="707886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Bouton « oui pour tous »</a:t>
            </a:r>
          </a:p>
          <a:p>
            <a:r>
              <a:rPr lang="fr-FR" sz="2000" b="1" dirty="0" smtClean="0">
                <a:solidFill>
                  <a:srgbClr val="FF0000"/>
                </a:solidFill>
              </a:rPr>
              <a:t>(super pratique !!!)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524000" y="5473700"/>
            <a:ext cx="796647" cy="52070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4902200" y="3289131"/>
            <a:ext cx="546100" cy="343069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57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I</a:t>
            </a:r>
            <a:r>
              <a:rPr lang="fr-FR" dirty="0" smtClean="0"/>
              <a:t>mporter dans HAL via </a:t>
            </a:r>
            <a:r>
              <a:rPr lang="fr-FR" dirty="0"/>
              <a:t>Bib2hal </a:t>
            </a:r>
          </a:p>
        </p:txBody>
      </p:sp>
      <p:pic>
        <p:nvPicPr>
          <p:cNvPr id="4" name="Image 3" descr="Capture d’écran 2016-06-14 à 10.14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848"/>
            <a:ext cx="9144000" cy="59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266700" y="1003299"/>
            <a:ext cx="8877300" cy="27991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3000" dirty="0" smtClean="0"/>
              <a:t>2 possibilités :</a:t>
            </a:r>
          </a:p>
          <a:p>
            <a:r>
              <a:rPr lang="fr-FR" sz="3000" dirty="0" smtClean="0"/>
              <a:t>Résultats de recherche HAL (</a:t>
            </a:r>
            <a:r>
              <a:rPr lang="fr-FR" sz="3000" i="1" dirty="0" smtClean="0"/>
              <a:t>Outils &gt; Exporter</a:t>
            </a:r>
            <a:r>
              <a:rPr lang="fr-FR" sz="3000" dirty="0" smtClean="0"/>
              <a:t>)</a:t>
            </a:r>
            <a:r>
              <a:rPr lang="fr-FR" sz="3000" dirty="0"/>
              <a:t/>
            </a:r>
            <a:br>
              <a:rPr lang="fr-FR" sz="3000" dirty="0"/>
            </a:br>
            <a:r>
              <a:rPr lang="fr-FR" sz="1400" dirty="0" smtClean="0"/>
              <a:t>Vous pouvez cocher les </a:t>
            </a:r>
            <a:r>
              <a:rPr lang="fr-FR" sz="1400" dirty="0" err="1" smtClean="0"/>
              <a:t>publis</a:t>
            </a:r>
            <a:r>
              <a:rPr lang="fr-FR" sz="1400" dirty="0" smtClean="0"/>
              <a:t> que vous souhaitez exporter dans ce fichier (articles d’autres chercheurs par ex.)</a:t>
            </a:r>
          </a:p>
          <a:p>
            <a:r>
              <a:rPr lang="fr-FR" sz="3000" dirty="0" smtClean="0"/>
              <a:t>Collection HAL du labo (onglet « </a:t>
            </a:r>
            <a:r>
              <a:rPr lang="fr-FR" sz="3000" i="1" dirty="0" smtClean="0"/>
              <a:t>Exporter</a:t>
            </a:r>
            <a:r>
              <a:rPr lang="fr-FR" sz="3000" dirty="0" smtClean="0"/>
              <a:t> »)</a:t>
            </a:r>
            <a:br>
              <a:rPr lang="fr-FR" sz="3000" dirty="0" smtClean="0"/>
            </a:br>
            <a:r>
              <a:rPr lang="fr-FR" sz="1400" dirty="0" smtClean="0"/>
              <a:t>- Export de votre bibliographie (en tant qu’auteur / éditeur / directeur de collection</a:t>
            </a:r>
            <a:br>
              <a:rPr lang="fr-FR" sz="1400" dirty="0" smtClean="0"/>
            </a:br>
            <a:r>
              <a:rPr lang="fr-FR" sz="1400" dirty="0" smtClean="0"/>
              <a:t>- Export de la bibliographie d’une ou plusieurs équipes du labo, sur une période choisie</a:t>
            </a:r>
            <a:endParaRPr lang="fr-FR" sz="1400" dirty="0"/>
          </a:p>
          <a:p>
            <a:endParaRPr lang="fr-FR" sz="1200" dirty="0" smtClean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57200" y="187812"/>
            <a:ext cx="8229600" cy="1323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Et dans l’autre sens ?</a:t>
            </a:r>
            <a:br>
              <a:rPr lang="fr-FR" dirty="0" smtClean="0"/>
            </a:br>
            <a:endParaRPr lang="fr-FR" sz="28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1347065" y="3944530"/>
            <a:ext cx="6430645" cy="2520961"/>
            <a:chOff x="1347065" y="3601630"/>
            <a:chExt cx="6430645" cy="2520961"/>
          </a:xfrm>
        </p:grpSpPr>
        <p:grpSp>
          <p:nvGrpSpPr>
            <p:cNvPr id="15" name="Grouper 14"/>
            <p:cNvGrpSpPr/>
            <p:nvPr/>
          </p:nvGrpSpPr>
          <p:grpSpPr>
            <a:xfrm>
              <a:off x="5917325" y="3637379"/>
              <a:ext cx="1860385" cy="2186432"/>
              <a:chOff x="5917325" y="3637379"/>
              <a:chExt cx="1860385" cy="2186432"/>
            </a:xfrm>
          </p:grpSpPr>
          <p:sp>
            <p:nvSpPr>
              <p:cNvPr id="19" name="Cylindre 18"/>
              <p:cNvSpPr/>
              <p:nvPr/>
            </p:nvSpPr>
            <p:spPr>
              <a:xfrm>
                <a:off x="5917325" y="3637379"/>
                <a:ext cx="1860385" cy="2186432"/>
              </a:xfrm>
              <a:prstGeom prst="can">
                <a:avLst/>
              </a:prstGeom>
              <a:gradFill>
                <a:gsLst>
                  <a:gs pos="0">
                    <a:schemeClr val="accent4">
                      <a:lumMod val="75000"/>
                    </a:schemeClr>
                  </a:gs>
                  <a:gs pos="79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 smtClean="0">
                    <a:solidFill>
                      <a:srgbClr val="A8AFD5"/>
                    </a:solidFill>
                  </a:rPr>
                  <a:t>HAL</a:t>
                </a:r>
              </a:p>
            </p:txBody>
          </p:sp>
          <p:pic>
            <p:nvPicPr>
              <p:cNvPr id="20" name="Image 19" descr="logoH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46311" y1="31387" x2="46311" y2="31387"/>
                            <a14:foregroundMark x1="58197" y1="40146" x2="58197" y2="40146"/>
                            <a14:foregroundMark x1="76639" y1="31387" x2="76639" y2="313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355" y="4503279"/>
                <a:ext cx="1637326" cy="919318"/>
              </a:xfrm>
              <a:prstGeom prst="rect">
                <a:avLst/>
              </a:prstGeom>
            </p:spPr>
          </p:pic>
        </p:grpSp>
        <p:grpSp>
          <p:nvGrpSpPr>
            <p:cNvPr id="21" name="Grouper 20"/>
            <p:cNvGrpSpPr/>
            <p:nvPr/>
          </p:nvGrpSpPr>
          <p:grpSpPr>
            <a:xfrm>
              <a:off x="1347065" y="3601630"/>
              <a:ext cx="1984381" cy="2222182"/>
              <a:chOff x="1347065" y="3601630"/>
              <a:chExt cx="1984381" cy="2222182"/>
            </a:xfrm>
          </p:grpSpPr>
          <p:sp>
            <p:nvSpPr>
              <p:cNvPr id="22" name="Carré corné 21"/>
              <p:cNvSpPr/>
              <p:nvPr/>
            </p:nvSpPr>
            <p:spPr>
              <a:xfrm>
                <a:off x="1347065" y="3601630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rgbClr val="88CDED"/>
                  </a:gs>
                  <a:gs pos="80000">
                    <a:srgbClr val="B8E2FF"/>
                  </a:gs>
                  <a:gs pos="100000">
                    <a:srgbClr val="B8E2FF"/>
                  </a:gs>
                </a:gsLst>
              </a:gradFill>
              <a:ln w="25400">
                <a:solidFill>
                  <a:srgbClr val="5286A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fr-FR" b="1" dirty="0" smtClean="0"/>
              </a:p>
            </p:txBody>
          </p:sp>
          <p:sp>
            <p:nvSpPr>
              <p:cNvPr id="23" name="Carré corné 22"/>
              <p:cNvSpPr/>
              <p:nvPr/>
            </p:nvSpPr>
            <p:spPr>
              <a:xfrm>
                <a:off x="1471330" y="3730124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rgbClr val="E9C02C"/>
                  </a:gs>
                  <a:gs pos="80000">
                    <a:srgbClr val="FFFF00"/>
                  </a:gs>
                  <a:gs pos="100000">
                    <a:srgbClr val="FFFF00"/>
                  </a:gs>
                </a:gsLst>
              </a:gradFill>
              <a:ln w="25400">
                <a:solidFill>
                  <a:srgbClr val="CCA43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fr-FR" b="1" dirty="0" smtClean="0"/>
              </a:p>
            </p:txBody>
          </p:sp>
          <p:sp>
            <p:nvSpPr>
              <p:cNvPr id="24" name="Carré corné 23"/>
              <p:cNvSpPr/>
              <p:nvPr/>
            </p:nvSpPr>
            <p:spPr>
              <a:xfrm>
                <a:off x="1595594" y="3858618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</a:gradFill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259200" rtlCol="0" anchor="ctr"/>
              <a:lstStyle/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BibTex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Zotero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Endnote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Word (!?!),</a:t>
                </a:r>
              </a:p>
              <a:p>
                <a:pPr algn="ctr"/>
                <a:r>
                  <a:rPr lang="fr-FR" sz="2200" b="1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etc.</a:t>
                </a:r>
              </a:p>
            </p:txBody>
          </p:sp>
        </p:grpSp>
        <p:sp>
          <p:nvSpPr>
            <p:cNvPr id="25" name="Flèche courbée vers le haut 24"/>
            <p:cNvSpPr/>
            <p:nvPr/>
          </p:nvSpPr>
          <p:spPr>
            <a:xfrm flipH="1">
              <a:off x="3473254" y="5391709"/>
              <a:ext cx="2267145" cy="730882"/>
            </a:xfrm>
            <a:prstGeom prst="curvedUp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b="1" dirty="0" smtClean="0">
                <a:solidFill>
                  <a:schemeClr val="accent3"/>
                </a:solidFill>
              </a:endParaRPr>
            </a:p>
          </p:txBody>
        </p:sp>
      </p:grpSp>
      <p:pic>
        <p:nvPicPr>
          <p:cNvPr id="12" name="Image 11" descr="Capture d’écran 2018-12-12 à 23.35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0" y="1701800"/>
            <a:ext cx="1168400" cy="50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2578101"/>
            <a:ext cx="673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7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écran 2018-12-12 à 23.16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2407"/>
          <a:stretch/>
        </p:blipFill>
        <p:spPr>
          <a:xfrm>
            <a:off x="0" y="1332"/>
            <a:ext cx="9156700" cy="68439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62800" y="4838700"/>
            <a:ext cx="1676400" cy="292100"/>
          </a:xfrm>
          <a:prstGeom prst="rect">
            <a:avLst/>
          </a:prstGeom>
          <a:noFill/>
          <a:ln w="5715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38700" y="4838700"/>
            <a:ext cx="1905000" cy="1473200"/>
          </a:xfrm>
          <a:prstGeom prst="rect">
            <a:avLst/>
          </a:prstGeom>
          <a:noFill/>
          <a:ln w="5715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658100" y="3251200"/>
            <a:ext cx="1066800" cy="76200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76500" y="3251200"/>
            <a:ext cx="419100" cy="3606800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46200" y="1989096"/>
            <a:ext cx="581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00FF"/>
                </a:solidFill>
              </a:rPr>
              <a:t>1. Cocher les </a:t>
            </a:r>
            <a:r>
              <a:rPr lang="fr-FR" sz="2000" b="1" dirty="0" err="1" smtClean="0">
                <a:solidFill>
                  <a:srgbClr val="0000FF"/>
                </a:solidFill>
              </a:rPr>
              <a:t>réfs</a:t>
            </a:r>
            <a:r>
              <a:rPr lang="fr-FR" sz="2000" b="1" dirty="0" smtClean="0">
                <a:solidFill>
                  <a:srgbClr val="0000FF"/>
                </a:solidFill>
              </a:rPr>
              <a:t>. souhaitées pour l’exportation</a:t>
            </a:r>
            <a:endParaRPr lang="fr-FR" sz="2000" b="1" dirty="0">
              <a:solidFill>
                <a:srgbClr val="0000FF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641600" y="2358428"/>
            <a:ext cx="647700" cy="753072"/>
          </a:xfrm>
          <a:prstGeom prst="straightConnector1">
            <a:avLst/>
          </a:prstGeom>
          <a:ln w="53975">
            <a:solidFill>
              <a:srgbClr val="0000F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5422900" y="3928596"/>
            <a:ext cx="254000" cy="837676"/>
          </a:xfrm>
          <a:prstGeom prst="straightConnector1">
            <a:avLst/>
          </a:prstGeom>
          <a:ln w="539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441700" y="2605157"/>
            <a:ext cx="3568700" cy="1323439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2. Choisir le format d’export</a:t>
            </a:r>
          </a:p>
          <a:p>
            <a:r>
              <a:rPr lang="fr-FR" sz="2000" b="1" dirty="0" smtClean="0">
                <a:solidFill>
                  <a:srgbClr val="FF0000"/>
                </a:solidFill>
              </a:rPr>
              <a:t>(pour </a:t>
            </a:r>
            <a:r>
              <a:rPr lang="fr-FR" sz="2000" b="1" dirty="0" err="1" smtClean="0">
                <a:solidFill>
                  <a:srgbClr val="FF0000"/>
                </a:solidFill>
              </a:rPr>
              <a:t>Zotero</a:t>
            </a:r>
            <a:r>
              <a:rPr lang="fr-FR" sz="2000" b="1" dirty="0" smtClean="0">
                <a:solidFill>
                  <a:srgbClr val="FF0000"/>
                </a:solidFill>
              </a:rPr>
              <a:t>, choisir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EndNote</a:t>
            </a:r>
            <a:r>
              <a:rPr lang="fr-FR" sz="2000" b="1" dirty="0" smtClean="0">
                <a:solidFill>
                  <a:srgbClr val="FF0000"/>
                </a:solidFill>
              </a:rPr>
              <a:t> ;</a:t>
            </a:r>
          </a:p>
          <a:p>
            <a:r>
              <a:rPr lang="fr-FR" sz="2000" b="1" dirty="0">
                <a:solidFill>
                  <a:srgbClr val="FF0000"/>
                </a:solidFill>
              </a:rPr>
              <a:t>p</a:t>
            </a:r>
            <a:r>
              <a:rPr lang="fr-FR" sz="2000" b="1" dirty="0" smtClean="0">
                <a:solidFill>
                  <a:srgbClr val="FF0000"/>
                </a:solidFill>
              </a:rPr>
              <a:t>our Excel, choisir CSV ;</a:t>
            </a:r>
          </a:p>
          <a:p>
            <a:r>
              <a:rPr lang="fr-FR" sz="2000" b="1" dirty="0">
                <a:solidFill>
                  <a:srgbClr val="FF0000"/>
                </a:solidFill>
              </a:rPr>
              <a:t>p</a:t>
            </a:r>
            <a:r>
              <a:rPr lang="fr-FR" sz="2000" b="1" dirty="0" smtClean="0">
                <a:solidFill>
                  <a:srgbClr val="FF0000"/>
                </a:solidFill>
              </a:rPr>
              <a:t>our Word, choisir RTF)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476500" y="1435100"/>
            <a:ext cx="1219200" cy="553996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export cust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1791"/>
          <a:stretch/>
        </p:blipFill>
        <p:spPr>
          <a:xfrm>
            <a:off x="0" y="635000"/>
            <a:ext cx="9143999" cy="62298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9600" y="4686300"/>
            <a:ext cx="3009900" cy="5969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724400" y="1968500"/>
            <a:ext cx="1320800" cy="63500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73100" y="381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Via</a:t>
            </a:r>
            <a:r>
              <a:rPr lang="fr-FR" sz="2400" dirty="0" smtClean="0"/>
              <a:t> la collection BCL :           </a:t>
            </a:r>
            <a:r>
              <a:rPr lang="fr-FR" sz="2400" dirty="0">
                <a:hlinkClick r:id="rId3"/>
              </a:rPr>
              <a:t>http://hal.archives-ouvertes.fr/BCL/</a:t>
            </a:r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114300" y="3175000"/>
            <a:ext cx="4610100" cy="1651000"/>
          </a:xfrm>
          <a:prstGeom prst="rect">
            <a:avLst/>
          </a:prstGeom>
          <a:noFill/>
          <a:ln w="5715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ma bibli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16667"/>
          <a:stretch/>
        </p:blipFill>
        <p:spPr>
          <a:xfrm>
            <a:off x="985372" y="0"/>
            <a:ext cx="7131140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6100" y="4210050"/>
            <a:ext cx="2273300" cy="2273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1609">
            <a:off x="7753441" y="5575301"/>
            <a:ext cx="673100" cy="67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 rot="21437887">
            <a:off x="7081134" y="4457384"/>
            <a:ext cx="18517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2">
                    <a:lumMod val="50000"/>
                  </a:schemeClr>
                </a:solidFill>
              </a:rPr>
              <a:t>Fonctionnalité</a:t>
            </a:r>
          </a:p>
          <a:p>
            <a:pPr algn="ctr"/>
            <a:r>
              <a:rPr lang="fr-FR" sz="2400" b="1" dirty="0" smtClean="0">
                <a:solidFill>
                  <a:schemeClr val="accent2">
                    <a:lumMod val="50000"/>
                  </a:schemeClr>
                </a:solidFill>
              </a:rPr>
              <a:t>100% </a:t>
            </a:r>
          </a:p>
          <a:p>
            <a:pPr algn="ctr"/>
            <a:r>
              <a:rPr lang="fr-FR" sz="2400" b="1" dirty="0" smtClean="0">
                <a:solidFill>
                  <a:schemeClr val="accent2">
                    <a:lumMod val="50000"/>
                  </a:schemeClr>
                </a:solidFill>
              </a:rPr>
              <a:t>made in BCL</a:t>
            </a:r>
            <a:endParaRPr lang="fr-F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6500" y="3060700"/>
            <a:ext cx="5575300" cy="2387600"/>
          </a:xfrm>
          <a:prstGeom prst="rect">
            <a:avLst/>
          </a:prstGeom>
          <a:noFill/>
          <a:ln w="5715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6781800" y="4851400"/>
            <a:ext cx="636212" cy="2794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216900" y="12700"/>
            <a:ext cx="1015663" cy="4211170"/>
          </a:xfrm>
          <a:prstGeom prst="rect">
            <a:avLst/>
          </a:prstGeom>
          <a:noFill/>
        </p:spPr>
        <p:txBody>
          <a:bodyPr vert="vert270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fr-FR" dirty="0"/>
              <a:t>Code source disponible sur GitHub 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hlinkClick r:id="rId7"/>
              </a:rPr>
              <a:t>github.com</a:t>
            </a:r>
            <a:r>
              <a:rPr lang="fr-FR" dirty="0">
                <a:hlinkClick r:id="rId7"/>
              </a:rPr>
              <a:t>/UMR7320/HAL-developments/ </a:t>
            </a:r>
            <a:endParaRPr lang="fr-FR" dirty="0"/>
          </a:p>
          <a:p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5130800" y="1435100"/>
            <a:ext cx="1536700" cy="63500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1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781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Autres alternatives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5917325" y="3637379"/>
            <a:ext cx="1860385" cy="2186432"/>
            <a:chOff x="5917325" y="3637379"/>
            <a:chExt cx="1860385" cy="2186432"/>
          </a:xfrm>
        </p:grpSpPr>
        <p:sp>
          <p:nvSpPr>
            <p:cNvPr id="4" name="Cylindre 3"/>
            <p:cNvSpPr/>
            <p:nvPr/>
          </p:nvSpPr>
          <p:spPr>
            <a:xfrm>
              <a:off x="5917325" y="3637379"/>
              <a:ext cx="1860385" cy="2186432"/>
            </a:xfrm>
            <a:prstGeom prst="can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7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rgbClr val="A8AFD5"/>
                  </a:solidFill>
                </a:rPr>
                <a:t>HAL</a:t>
              </a:r>
            </a:p>
          </p:txBody>
        </p:sp>
        <p:pic>
          <p:nvPicPr>
            <p:cNvPr id="5" name="Image 4" descr="logoHAL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6311" y1="31387" x2="46311" y2="31387"/>
                          <a14:foregroundMark x1="58197" y1="40146" x2="58197" y2="40146"/>
                          <a14:foregroundMark x1="76639" y1="31387" x2="76639" y2="31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55" y="4503279"/>
              <a:ext cx="1637326" cy="919318"/>
            </a:xfrm>
            <a:prstGeom prst="rect">
              <a:avLst/>
            </a:prstGeom>
          </p:spPr>
        </p:pic>
      </p:grpSp>
      <p:grpSp>
        <p:nvGrpSpPr>
          <p:cNvPr id="11" name="Grouper 10"/>
          <p:cNvGrpSpPr/>
          <p:nvPr/>
        </p:nvGrpSpPr>
        <p:grpSpPr>
          <a:xfrm>
            <a:off x="6990310" y="1065284"/>
            <a:ext cx="2057400" cy="1547952"/>
            <a:chOff x="6541946" y="255448"/>
            <a:chExt cx="2602054" cy="1789253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8792" y="266701"/>
              <a:ext cx="2575208" cy="1778000"/>
            </a:xfrm>
            <a:prstGeom prst="rect">
              <a:avLst/>
            </a:prstGeom>
          </p:spPr>
        </p:pic>
        <p:sp>
          <p:nvSpPr>
            <p:cNvPr id="10" name="Triangle rectangle 9"/>
            <p:cNvSpPr/>
            <p:nvPr/>
          </p:nvSpPr>
          <p:spPr>
            <a:xfrm rot="5400000">
              <a:off x="6716668" y="80726"/>
              <a:ext cx="797290" cy="11467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b="1" dirty="0" smtClean="0">
                <a:solidFill>
                  <a:srgbClr val="D49F1C"/>
                </a:solidFill>
              </a:endParaRPr>
            </a:p>
          </p:txBody>
        </p:sp>
      </p:grpSp>
      <p:cxnSp>
        <p:nvCxnSpPr>
          <p:cNvPr id="22" name="Connecteur droit avec flèche 21"/>
          <p:cNvCxnSpPr/>
          <p:nvPr/>
        </p:nvCxnSpPr>
        <p:spPr>
          <a:xfrm flipH="1">
            <a:off x="7161796" y="28099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457200" y="1351509"/>
            <a:ext cx="5875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1. Faire en sorte que ce soit quelqu’un d’autre </a:t>
            </a:r>
            <a:br>
              <a:rPr lang="fr-FR" sz="2400" dirty="0" smtClean="0"/>
            </a:br>
            <a:r>
              <a:rPr lang="fr-FR" sz="2400" dirty="0" smtClean="0"/>
              <a:t>qui fasse la saisie dans HAL </a:t>
            </a:r>
            <a:r>
              <a:rPr lang="fr-FR" sz="2400" dirty="0" smtClean="0">
                <a:sym typeface="Wingdings"/>
              </a:rPr>
              <a:t>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0170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aute de frappe sur publi saisie par un extérieur au labo BC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3073" r="15575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65500" y="4306957"/>
            <a:ext cx="3759200" cy="2554545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Lorsque c’est quelqu’un d’autre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qui fait la saisie à votre place,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smtClean="0">
                <a:solidFill>
                  <a:srgbClr val="FF0000"/>
                </a:solidFill>
              </a:rPr>
              <a:t/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ça vaut quand même le coup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de contrôler rapidement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ce qu’il a saisit…</a:t>
            </a:r>
          </a:p>
          <a:p>
            <a:r>
              <a:rPr lang="fr-FR" sz="2000" b="1" dirty="0" smtClean="0">
                <a:solidFill>
                  <a:srgbClr val="FF0000"/>
                </a:solidFill>
              </a:rPr>
              <a:t>(équipe de recherche fantaisiste, fautes de frappe, etc.)</a:t>
            </a:r>
          </a:p>
          <a:p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27000" y="4229099"/>
            <a:ext cx="3086100" cy="609601"/>
          </a:xfrm>
          <a:prstGeom prst="ellipse">
            <a:avLst/>
          </a:prstGeom>
          <a:noFill/>
          <a:ln w="38100" cmpd="sng">
            <a:solidFill>
              <a:srgbClr val="CC38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2425700" y="5562600"/>
            <a:ext cx="939800" cy="613372"/>
          </a:xfrm>
          <a:prstGeom prst="straightConnector1">
            <a:avLst/>
          </a:prstGeom>
          <a:ln w="539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2425700" y="4838700"/>
            <a:ext cx="939800" cy="5715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5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ffiliation UNS au lieu de BCL (déposé par un extérieur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b="2407"/>
          <a:stretch/>
        </p:blipFill>
        <p:spPr>
          <a:xfrm>
            <a:off x="121580" y="0"/>
            <a:ext cx="8911032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955800" y="5221357"/>
            <a:ext cx="4102100" cy="707886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</a:rPr>
              <a:t>Ici, ce n’est même pas un coauteur qui a saisi la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</a:rPr>
              <a:t>publi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</a:rPr>
              <a:t> dans HAL !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sym typeface="Wingdings"/>
              </a:rPr>
              <a:t> 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</a:t>
            </a:r>
            <a:endParaRPr lang="fr-F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65500" y="5929243"/>
            <a:ext cx="482600" cy="553415"/>
          </a:xfrm>
          <a:prstGeom prst="straightConnector1">
            <a:avLst/>
          </a:prstGeom>
          <a:ln w="53975">
            <a:solidFill>
              <a:srgbClr val="008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2197100" y="1879600"/>
            <a:ext cx="1320800" cy="3341758"/>
          </a:xfrm>
          <a:prstGeom prst="straightConnector1">
            <a:avLst/>
          </a:prstGeom>
          <a:ln w="53975">
            <a:solidFill>
              <a:srgbClr val="008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6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7812"/>
            <a:ext cx="8229600" cy="1143000"/>
          </a:xfrm>
        </p:spPr>
        <p:txBody>
          <a:bodyPr/>
          <a:lstStyle/>
          <a:p>
            <a:r>
              <a:rPr lang="fr-FR" dirty="0" smtClean="0"/>
              <a:t>Problème : double saisie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5917325" y="3637379"/>
            <a:ext cx="1860385" cy="2186432"/>
            <a:chOff x="5917325" y="3637379"/>
            <a:chExt cx="1860385" cy="2186432"/>
          </a:xfrm>
        </p:grpSpPr>
        <p:sp>
          <p:nvSpPr>
            <p:cNvPr id="4" name="Cylindre 3"/>
            <p:cNvSpPr/>
            <p:nvPr/>
          </p:nvSpPr>
          <p:spPr>
            <a:xfrm>
              <a:off x="5917325" y="3637379"/>
              <a:ext cx="1860385" cy="2186432"/>
            </a:xfrm>
            <a:prstGeom prst="can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7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rgbClr val="A8AFD5"/>
                  </a:solidFill>
                </a:rPr>
                <a:t>HAL</a:t>
              </a:r>
            </a:p>
          </p:txBody>
        </p:sp>
        <p:pic>
          <p:nvPicPr>
            <p:cNvPr id="5" name="Image 4" descr="logoHAL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46311" y1="31387" x2="46311" y2="31387"/>
                          <a14:foregroundMark x1="58197" y1="40146" x2="58197" y2="40146"/>
                          <a14:foregroundMark x1="76639" y1="31387" x2="76639" y2="31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55" y="4503279"/>
              <a:ext cx="1637326" cy="919318"/>
            </a:xfrm>
            <a:prstGeom prst="rect">
              <a:avLst/>
            </a:prstGeom>
          </p:spPr>
        </p:pic>
      </p:grpSp>
      <p:grpSp>
        <p:nvGrpSpPr>
          <p:cNvPr id="17" name="Grouper 16"/>
          <p:cNvGrpSpPr/>
          <p:nvPr/>
        </p:nvGrpSpPr>
        <p:grpSpPr>
          <a:xfrm>
            <a:off x="1347065" y="3601630"/>
            <a:ext cx="1984381" cy="2222182"/>
            <a:chOff x="1347065" y="3601630"/>
            <a:chExt cx="1984381" cy="2222182"/>
          </a:xfrm>
        </p:grpSpPr>
        <p:sp>
          <p:nvSpPr>
            <p:cNvPr id="6" name="Carré corné 5"/>
            <p:cNvSpPr/>
            <p:nvPr/>
          </p:nvSpPr>
          <p:spPr>
            <a:xfrm>
              <a:off x="1347065" y="3601630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88CDED"/>
                </a:gs>
                <a:gs pos="80000">
                  <a:srgbClr val="B8E2FF"/>
                </a:gs>
                <a:gs pos="100000">
                  <a:srgbClr val="B8E2FF"/>
                </a:gs>
              </a:gsLst>
            </a:gradFill>
            <a:ln w="25400">
              <a:solidFill>
                <a:srgbClr val="5286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7" name="Carré corné 6"/>
            <p:cNvSpPr/>
            <p:nvPr/>
          </p:nvSpPr>
          <p:spPr>
            <a:xfrm>
              <a:off x="1471330" y="3730124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E9C02C"/>
                </a:gs>
                <a:gs pos="80000">
                  <a:srgbClr val="FFFF00"/>
                </a:gs>
                <a:gs pos="100000">
                  <a:srgbClr val="FFFF00"/>
                </a:gs>
              </a:gsLst>
            </a:gradFill>
            <a:ln w="25400">
              <a:solidFill>
                <a:srgbClr val="CCA43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8" name="Carré corné 7"/>
            <p:cNvSpPr/>
            <p:nvPr/>
          </p:nvSpPr>
          <p:spPr>
            <a:xfrm>
              <a:off x="1595594" y="3858618"/>
              <a:ext cx="1735852" cy="1965194"/>
            </a:xfrm>
            <a:prstGeom prst="foldedCorner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8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</a:gra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59200" rtlCol="0" anchor="ctr"/>
            <a:lstStyle/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BibTex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Zotero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Endnote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Word (!?!),</a:t>
              </a:r>
            </a:p>
            <a:p>
              <a:pPr algn="ctr"/>
              <a:r>
                <a:rPr lang="fr-FR" sz="2200" b="1" i="1" dirty="0" smtClean="0">
                  <a:solidFill>
                    <a:schemeClr val="accent5">
                      <a:lumMod val="50000"/>
                    </a:schemeClr>
                  </a:solidFill>
                </a:rPr>
                <a:t>etc.</a:t>
              </a: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5" b="100000" l="17000" r="83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446" y="1492831"/>
            <a:ext cx="2585879" cy="1723920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>
            <a:off x="3207182" y="28734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485366" y="28734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6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781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Autres alternatives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5917325" y="3637379"/>
            <a:ext cx="1860385" cy="2186432"/>
            <a:chOff x="5917325" y="3637379"/>
            <a:chExt cx="1860385" cy="2186432"/>
          </a:xfrm>
        </p:grpSpPr>
        <p:sp>
          <p:nvSpPr>
            <p:cNvPr id="4" name="Cylindre 3"/>
            <p:cNvSpPr/>
            <p:nvPr/>
          </p:nvSpPr>
          <p:spPr>
            <a:xfrm>
              <a:off x="5917325" y="3637379"/>
              <a:ext cx="1860385" cy="2186432"/>
            </a:xfrm>
            <a:prstGeom prst="can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7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rgbClr val="A8AFD5"/>
                  </a:solidFill>
                </a:rPr>
                <a:t>HAL</a:t>
              </a:r>
            </a:p>
          </p:txBody>
        </p:sp>
        <p:pic>
          <p:nvPicPr>
            <p:cNvPr id="5" name="Image 4" descr="logoHAL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6311" y1="31387" x2="46311" y2="31387"/>
                          <a14:foregroundMark x1="58197" y1="40146" x2="58197" y2="40146"/>
                          <a14:foregroundMark x1="76639" y1="31387" x2="76639" y2="31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55" y="4503279"/>
              <a:ext cx="1637326" cy="919318"/>
            </a:xfrm>
            <a:prstGeom prst="rect">
              <a:avLst/>
            </a:prstGeom>
          </p:spPr>
        </p:pic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0" y="1075019"/>
            <a:ext cx="2311529" cy="1538217"/>
          </a:xfrm>
          <a:prstGeom prst="rect">
            <a:avLst/>
          </a:prstGeom>
        </p:spPr>
      </p:pic>
      <p:cxnSp>
        <p:nvCxnSpPr>
          <p:cNvPr id="23" name="Connecteur droit avec flèche 22"/>
          <p:cNvCxnSpPr/>
          <p:nvPr/>
        </p:nvCxnSpPr>
        <p:spPr>
          <a:xfrm>
            <a:off x="5917325" y="28099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Bulle ronde 2">
            <a:hlinkClick r:id="rId5"/>
          </p:cNvPr>
          <p:cNvSpPr/>
          <p:nvPr/>
        </p:nvSpPr>
        <p:spPr>
          <a:xfrm>
            <a:off x="6051355" y="1075019"/>
            <a:ext cx="2184399" cy="1261780"/>
          </a:xfrm>
          <a:prstGeom prst="wedgeEllipseCallout">
            <a:avLst>
              <a:gd name="adj1" fmla="val -71469"/>
              <a:gd name="adj2" fmla="val -79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Hello !</a:t>
            </a:r>
          </a:p>
          <a:p>
            <a:pPr algn="ctr"/>
            <a:r>
              <a:rPr lang="fr-FR" sz="2000" b="1" dirty="0" err="1" smtClean="0">
                <a:solidFill>
                  <a:schemeClr val="accent1">
                    <a:lumMod val="50000"/>
                  </a:schemeClr>
                </a:solidFill>
              </a:rPr>
              <a:t>My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50000"/>
                  </a:schemeClr>
                </a:solidFill>
              </a:rPr>
              <a:t>name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 GROBID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57200" y="2809901"/>
            <a:ext cx="4769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Encore + fort :</a:t>
            </a:r>
          </a:p>
          <a:p>
            <a:endParaRPr lang="fr-FR" sz="2400" dirty="0" smtClean="0"/>
          </a:p>
          <a:p>
            <a:r>
              <a:rPr lang="fr-FR" sz="2400" dirty="0"/>
              <a:t>2</a:t>
            </a:r>
            <a:r>
              <a:rPr lang="fr-FR" sz="2400" dirty="0" smtClean="0"/>
              <a:t>. Faire en sorte que ce soit un robot</a:t>
            </a:r>
            <a:br>
              <a:rPr lang="fr-FR" sz="2400" dirty="0" smtClean="0"/>
            </a:br>
            <a:r>
              <a:rPr lang="fr-FR" sz="2400" dirty="0" smtClean="0"/>
              <a:t>qui fasse la saisie dans HAL </a:t>
            </a:r>
            <a:r>
              <a:rPr lang="fr-FR" sz="2400" dirty="0" smtClean="0">
                <a:sym typeface="Wingdings"/>
              </a:rPr>
              <a:t>  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796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8-12-12 à 22.40.2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498600"/>
            <a:ext cx="6909583" cy="5359399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8781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Démonstration en Live !</a:t>
            </a:r>
            <a:br>
              <a:rPr lang="fr-FR" dirty="0" smtClean="0"/>
            </a:br>
            <a:r>
              <a:rPr lang="fr-FR" sz="1800" dirty="0" smtClean="0">
                <a:ln>
                  <a:solidFill>
                    <a:srgbClr val="FFFF00"/>
                  </a:solidFill>
                </a:ln>
              </a:rPr>
              <a:t>(si le Dieu du </a:t>
            </a:r>
            <a:r>
              <a:rPr lang="fr-FR" sz="1800" dirty="0" err="1" smtClean="0">
                <a:ln>
                  <a:solidFill>
                    <a:srgbClr val="FFFF00"/>
                  </a:solidFill>
                </a:ln>
              </a:rPr>
              <a:t>WiFi</a:t>
            </a:r>
            <a:r>
              <a:rPr lang="fr-FR" sz="1800" dirty="0" smtClean="0">
                <a:ln>
                  <a:solidFill>
                    <a:srgbClr val="FFFF00"/>
                  </a:solidFill>
                </a:ln>
              </a:rPr>
              <a:t> est parmi nous…)</a:t>
            </a:r>
            <a:endParaRPr lang="fr-FR" sz="1800" dirty="0">
              <a:ln>
                <a:solidFill>
                  <a:srgbClr val="FFFF00"/>
                </a:solidFill>
              </a:ln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422400" y="3770243"/>
            <a:ext cx="863600" cy="1068457"/>
          </a:xfrm>
          <a:prstGeom prst="straightConnector1">
            <a:avLst/>
          </a:prstGeom>
          <a:ln w="53975">
            <a:solidFill>
              <a:srgbClr val="0000F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117600" y="3062357"/>
            <a:ext cx="4749800" cy="707886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00FF"/>
                </a:solidFill>
              </a:rPr>
              <a:t>2 possibilités : on balance le fichier PDF</a:t>
            </a:r>
            <a:br>
              <a:rPr lang="fr-FR" sz="2000" b="1" dirty="0" smtClean="0">
                <a:solidFill>
                  <a:srgbClr val="0000FF"/>
                </a:solidFill>
              </a:rPr>
            </a:br>
            <a:r>
              <a:rPr lang="fr-FR" sz="2000" b="1" dirty="0" smtClean="0">
                <a:solidFill>
                  <a:srgbClr val="0000FF"/>
                </a:solidFill>
              </a:rPr>
              <a:t> ici ou bien on saisit le n° de DOI juste là</a:t>
            </a:r>
            <a:endParaRPr lang="fr-FR" sz="2000" b="1" dirty="0">
              <a:solidFill>
                <a:srgbClr val="0000FF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333500" y="5310257"/>
            <a:ext cx="6121400" cy="338554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00FF"/>
                </a:solidFill>
              </a:rPr>
              <a:t>Les champs HAL sont alors </a:t>
            </a:r>
            <a:r>
              <a:rPr lang="fr-FR" sz="1600" b="1" dirty="0" err="1" smtClean="0">
                <a:solidFill>
                  <a:srgbClr val="0000FF"/>
                </a:solidFill>
              </a:rPr>
              <a:t>préremplis</a:t>
            </a:r>
            <a:r>
              <a:rPr lang="fr-FR" sz="1600" b="1" dirty="0" smtClean="0">
                <a:solidFill>
                  <a:srgbClr val="0000FF"/>
                </a:solidFill>
              </a:rPr>
              <a:t> automatiquement ! </a:t>
            </a:r>
            <a:r>
              <a:rPr lang="fr-FR" sz="1600" b="1" dirty="0" smtClean="0">
                <a:solidFill>
                  <a:srgbClr val="0000FF"/>
                </a:solidFill>
                <a:sym typeface="Wingdings"/>
              </a:rPr>
              <a:t>  </a:t>
            </a:r>
            <a:endParaRPr lang="fr-FR" sz="1600" b="1" dirty="0" smtClean="0">
              <a:solidFill>
                <a:srgbClr val="0000FF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320800" y="5561568"/>
            <a:ext cx="6515100" cy="1323439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ASTUCES : vous pouvez ensuite immédiatement supprimer le PDF (avant de valider !) si vous ne souhaitez pas qu’il soit mis en ligne.</a:t>
            </a:r>
          </a:p>
          <a:p>
            <a:r>
              <a:rPr lang="fr-FR" sz="1300" b="1" dirty="0" smtClean="0">
                <a:solidFill>
                  <a:srgbClr val="FF0000"/>
                </a:solidFill>
              </a:rPr>
              <a:t>Ou bien cocher la « vue détaillée » pour mettre un embargo de X années sur ce fichier.</a:t>
            </a:r>
          </a:p>
          <a:p>
            <a:r>
              <a:rPr lang="fr-FR" sz="1600" b="1" dirty="0" smtClean="0">
                <a:solidFill>
                  <a:srgbClr val="FF0000"/>
                </a:solidFill>
              </a:rPr>
              <a:t>NB : Pour un résultat optimal, le </a:t>
            </a:r>
            <a:r>
              <a:rPr lang="fr-FR" sz="1600" b="1" u="sng" dirty="0" smtClean="0">
                <a:solidFill>
                  <a:srgbClr val="FF0000"/>
                </a:solidFill>
              </a:rPr>
              <a:t>nom</a:t>
            </a:r>
            <a:r>
              <a:rPr lang="fr-FR" sz="1600" b="1" dirty="0" smtClean="0">
                <a:solidFill>
                  <a:srgbClr val="FF0000"/>
                </a:solidFill>
              </a:rPr>
              <a:t> du fichier doit au moins mentionner l’année de publication.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7404100" y="3875157"/>
            <a:ext cx="0" cy="219544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6159499" y="3657600"/>
            <a:ext cx="1702583" cy="217557"/>
          </a:xfrm>
          <a:prstGeom prst="ellipse">
            <a:avLst/>
          </a:prstGeom>
          <a:noFill/>
          <a:ln w="38100" cmpd="sng">
            <a:solidFill>
              <a:srgbClr val="CC386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5448300" y="3770243"/>
            <a:ext cx="241300" cy="1373257"/>
          </a:xfrm>
          <a:prstGeom prst="straightConnector1">
            <a:avLst/>
          </a:prstGeom>
          <a:ln w="53975">
            <a:solidFill>
              <a:srgbClr val="0000F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5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3354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Le top !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5917325" y="3294479"/>
            <a:ext cx="1860385" cy="2186432"/>
            <a:chOff x="5917325" y="3637379"/>
            <a:chExt cx="1860385" cy="2186432"/>
          </a:xfrm>
        </p:grpSpPr>
        <p:sp>
          <p:nvSpPr>
            <p:cNvPr id="4" name="Cylindre 3"/>
            <p:cNvSpPr/>
            <p:nvPr/>
          </p:nvSpPr>
          <p:spPr>
            <a:xfrm>
              <a:off x="5917325" y="3637379"/>
              <a:ext cx="1860385" cy="2186432"/>
            </a:xfrm>
            <a:prstGeom prst="can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7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rgbClr val="A8AFD5"/>
                  </a:solidFill>
                </a:rPr>
                <a:t>HAL</a:t>
              </a:r>
            </a:p>
          </p:txBody>
        </p:sp>
        <p:pic>
          <p:nvPicPr>
            <p:cNvPr id="5" name="Image 4" descr="logoHAL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6311" y1="31387" x2="46311" y2="31387"/>
                          <a14:foregroundMark x1="58197" y1="40146" x2="58197" y2="40146"/>
                          <a14:foregroundMark x1="76639" y1="31387" x2="76639" y2="31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55" y="4503279"/>
              <a:ext cx="1637326" cy="919318"/>
            </a:xfrm>
            <a:prstGeom prst="rect">
              <a:avLst/>
            </a:prstGeom>
          </p:spPr>
        </p:pic>
      </p:grpSp>
      <p:grpSp>
        <p:nvGrpSpPr>
          <p:cNvPr id="17" name="Grouper 16"/>
          <p:cNvGrpSpPr/>
          <p:nvPr/>
        </p:nvGrpSpPr>
        <p:grpSpPr>
          <a:xfrm>
            <a:off x="1347065" y="3258730"/>
            <a:ext cx="1984381" cy="2222182"/>
            <a:chOff x="1347065" y="3601630"/>
            <a:chExt cx="1984381" cy="2222182"/>
          </a:xfrm>
        </p:grpSpPr>
        <p:sp>
          <p:nvSpPr>
            <p:cNvPr id="6" name="Carré corné 5"/>
            <p:cNvSpPr/>
            <p:nvPr/>
          </p:nvSpPr>
          <p:spPr>
            <a:xfrm>
              <a:off x="1347065" y="3601630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88CDED"/>
                </a:gs>
                <a:gs pos="80000">
                  <a:srgbClr val="B8E2FF"/>
                </a:gs>
                <a:gs pos="100000">
                  <a:srgbClr val="B8E2FF"/>
                </a:gs>
              </a:gsLst>
            </a:gradFill>
            <a:ln w="25400">
              <a:solidFill>
                <a:srgbClr val="5286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7" name="Carré corné 6"/>
            <p:cNvSpPr/>
            <p:nvPr/>
          </p:nvSpPr>
          <p:spPr>
            <a:xfrm>
              <a:off x="1471330" y="3730124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E9C02C"/>
                </a:gs>
                <a:gs pos="80000">
                  <a:srgbClr val="FFFF00"/>
                </a:gs>
                <a:gs pos="100000">
                  <a:srgbClr val="FFFF00"/>
                </a:gs>
              </a:gsLst>
            </a:gradFill>
            <a:ln w="25400">
              <a:solidFill>
                <a:srgbClr val="CCA43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8" name="Carré corné 7"/>
            <p:cNvSpPr/>
            <p:nvPr/>
          </p:nvSpPr>
          <p:spPr>
            <a:xfrm>
              <a:off x="1595594" y="3858618"/>
              <a:ext cx="1735852" cy="1965194"/>
            </a:xfrm>
            <a:prstGeom prst="foldedCorner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8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</a:gra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59200" rtlCol="0" anchor="ctr"/>
            <a:lstStyle/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BibTex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Zotero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Endnote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Word (!?!),</a:t>
              </a:r>
            </a:p>
            <a:p>
              <a:pPr algn="ctr"/>
              <a:r>
                <a:rPr lang="fr-FR" sz="2200" b="1" i="1" dirty="0" smtClean="0">
                  <a:solidFill>
                    <a:schemeClr val="accent5">
                      <a:lumMod val="50000"/>
                    </a:schemeClr>
                  </a:solidFill>
                </a:rPr>
                <a:t>etc.</a:t>
              </a: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6990310" y="1065284"/>
            <a:ext cx="2057400" cy="1547952"/>
            <a:chOff x="6541946" y="255448"/>
            <a:chExt cx="2602054" cy="1789253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8792" y="266701"/>
              <a:ext cx="2575208" cy="1778000"/>
            </a:xfrm>
            <a:prstGeom prst="rect">
              <a:avLst/>
            </a:prstGeom>
          </p:spPr>
        </p:pic>
        <p:sp>
          <p:nvSpPr>
            <p:cNvPr id="10" name="Triangle rectangle 9"/>
            <p:cNvSpPr/>
            <p:nvPr/>
          </p:nvSpPr>
          <p:spPr>
            <a:xfrm rot="5400000">
              <a:off x="6716668" y="80726"/>
              <a:ext cx="797290" cy="11467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b="1" dirty="0" smtClean="0">
                <a:solidFill>
                  <a:srgbClr val="D49F1C"/>
                </a:solidFill>
              </a:endParaRPr>
            </a:p>
          </p:txBody>
        </p:sp>
      </p:grpSp>
      <p:cxnSp>
        <p:nvCxnSpPr>
          <p:cNvPr id="22" name="Connecteur droit avec flèche 21"/>
          <p:cNvCxnSpPr/>
          <p:nvPr/>
        </p:nvCxnSpPr>
        <p:spPr>
          <a:xfrm flipH="1">
            <a:off x="7161796" y="26575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70" y="1075019"/>
            <a:ext cx="2311529" cy="1538217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5917325" y="2657501"/>
            <a:ext cx="615914" cy="628556"/>
          </a:xfrm>
          <a:prstGeom prst="straightConnector1">
            <a:avLst/>
          </a:prstGeom>
          <a:ln w="76200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èche courbée vers le haut 18"/>
          <p:cNvSpPr/>
          <p:nvPr/>
        </p:nvSpPr>
        <p:spPr>
          <a:xfrm flipH="1">
            <a:off x="3473254" y="5048809"/>
            <a:ext cx="2267145" cy="730882"/>
          </a:xfrm>
          <a:prstGeom prst="curved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chemeClr val="accent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399" y="853921"/>
            <a:ext cx="1060757" cy="1060757"/>
          </a:xfrm>
          <a:prstGeom prst="rect">
            <a:avLst/>
          </a:prstGeom>
        </p:spPr>
      </p:pic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66700" y="922620"/>
            <a:ext cx="3949700" cy="16636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Dépôt </a:t>
            </a:r>
            <a:r>
              <a:rPr lang="fr-FR" dirty="0" smtClean="0"/>
              <a:t>simplifié</a:t>
            </a:r>
            <a:br>
              <a:rPr lang="fr-FR" dirty="0" smtClean="0"/>
            </a:br>
            <a:r>
              <a:rPr lang="fr-FR" dirty="0" smtClean="0"/>
              <a:t>(depuis sept 2017)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37299" y="1625599"/>
            <a:ext cx="88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+</a:t>
            </a:r>
            <a:endParaRPr lang="fr-FR" sz="4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482842" y="1625599"/>
            <a:ext cx="88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+</a:t>
            </a:r>
            <a:endParaRPr lang="fr-FR" sz="4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016500" y="2204287"/>
            <a:ext cx="156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(</a:t>
            </a:r>
            <a:r>
              <a:rPr lang="fr-FR" b="1" i="1" dirty="0" smtClean="0"/>
              <a:t>PDF</a:t>
            </a:r>
            <a:r>
              <a:rPr lang="fr-FR" b="1" dirty="0" smtClean="0"/>
              <a:t> ou </a:t>
            </a:r>
            <a:r>
              <a:rPr lang="fr-FR" b="1" i="1" dirty="0" smtClean="0"/>
              <a:t>DOI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139700" y="5823811"/>
            <a:ext cx="8756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Avec le côté collaboratif de HAL : sur une </a:t>
            </a:r>
            <a:r>
              <a:rPr lang="fr-FR" dirty="0" err="1" smtClean="0"/>
              <a:t>publi</a:t>
            </a:r>
            <a:r>
              <a:rPr lang="fr-FR" dirty="0" smtClean="0"/>
              <a:t> avec 4 coauteurs, </a:t>
            </a:r>
            <a:br>
              <a:rPr lang="fr-FR" dirty="0" smtClean="0"/>
            </a:br>
            <a:r>
              <a:rPr lang="fr-FR" dirty="0" smtClean="0"/>
              <a:t>il n’y en a plus qu’un seul qui fait le boulot de saisie (au lieu de 4)</a:t>
            </a:r>
            <a:br>
              <a:rPr lang="fr-FR" dirty="0" smtClean="0"/>
            </a:br>
            <a:r>
              <a:rPr lang="fr-FR" dirty="0" smtClean="0"/>
              <a:t>=&gt; on est tous gagnants à utiliser HAL comme point d’entrée unique de notre 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32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81671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Des questions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02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Slides</a:t>
            </a:r>
            <a:r>
              <a:rPr lang="fr-FR" dirty="0" smtClean="0"/>
              <a:t> </a:t>
            </a:r>
            <a:r>
              <a:rPr lang="fr-FR" i="1" dirty="0" smtClean="0"/>
              <a:t>Bonus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6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rrondir un rectangle avec un coin diagonal 30"/>
          <p:cNvSpPr/>
          <p:nvPr/>
        </p:nvSpPr>
        <p:spPr>
          <a:xfrm flipH="1">
            <a:off x="2509928" y="4913499"/>
            <a:ext cx="3454923" cy="1868301"/>
          </a:xfrm>
          <a:prstGeom prst="round2DiagRect">
            <a:avLst>
              <a:gd name="adj1" fmla="val 20352"/>
              <a:gd name="adj2" fmla="val 0"/>
            </a:avLst>
          </a:prstGeom>
          <a:gradFill>
            <a:gsLst>
              <a:gs pos="0">
                <a:schemeClr val="tx1">
                  <a:lumMod val="85000"/>
                </a:schemeClr>
              </a:gs>
              <a:gs pos="80000">
                <a:schemeClr val="tx1"/>
              </a:gs>
              <a:gs pos="100000">
                <a:schemeClr val="tx1"/>
              </a:gs>
            </a:gsLst>
          </a:gradFill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b"/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 Haltools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1300"/>
            <a:ext cx="8229600" cy="1143000"/>
          </a:xfrm>
        </p:spPr>
        <p:txBody>
          <a:bodyPr/>
          <a:lstStyle/>
          <a:p>
            <a:pPr algn="l"/>
            <a:r>
              <a:rPr lang="fr-FR" dirty="0" smtClean="0"/>
              <a:t>La galaxie HAL</a:t>
            </a:r>
            <a:endParaRPr lang="fr-FR" dirty="0"/>
          </a:p>
        </p:txBody>
      </p:sp>
      <p:sp>
        <p:nvSpPr>
          <p:cNvPr id="10" name="Arrondir un rectangle avec un coin diagonal 9"/>
          <p:cNvSpPr/>
          <p:nvPr/>
        </p:nvSpPr>
        <p:spPr>
          <a:xfrm flipH="1">
            <a:off x="2702363" y="2975652"/>
            <a:ext cx="6365435" cy="1821500"/>
          </a:xfrm>
          <a:prstGeom prst="round2DiagRect">
            <a:avLst>
              <a:gd name="adj1" fmla="val 20352"/>
              <a:gd name="adj2" fmla="val 0"/>
            </a:avLst>
          </a:prstGeom>
          <a:gradFill>
            <a:gsLst>
              <a:gs pos="0">
                <a:srgbClr val="000090"/>
              </a:gs>
              <a:gs pos="80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</a:gradFill>
          <a:ln w="190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r>
              <a:rPr lang="fr-FR" b="1" dirty="0" smtClean="0">
                <a:solidFill>
                  <a:schemeClr val="tx1"/>
                </a:solidFill>
              </a:rPr>
              <a:t>APIs :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05695" y="3432852"/>
            <a:ext cx="1221161" cy="1243568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rgbClr val="0000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000090"/>
                </a:solidFill>
              </a:rPr>
              <a:t>REST</a:t>
            </a:r>
            <a:r>
              <a:rPr lang="fr-FR" dirty="0">
                <a:solidFill>
                  <a:srgbClr val="000090"/>
                </a:solidFill>
              </a:rPr>
              <a:t> </a:t>
            </a:r>
            <a:r>
              <a:rPr lang="fr-FR" dirty="0" smtClean="0">
                <a:solidFill>
                  <a:srgbClr val="000090"/>
                </a:solidFill>
              </a:rPr>
              <a:t/>
            </a:r>
            <a:br>
              <a:rPr lang="fr-FR" dirty="0" smtClean="0">
                <a:solidFill>
                  <a:srgbClr val="000090"/>
                </a:solidFill>
              </a:rPr>
            </a:br>
            <a:r>
              <a:rPr lang="fr-FR" i="1" dirty="0" smtClean="0">
                <a:solidFill>
                  <a:srgbClr val="000090"/>
                </a:solidFill>
              </a:rPr>
              <a:t>(JSON,  XML,CSV)</a:t>
            </a:r>
            <a:endParaRPr lang="fr-FR" i="1" dirty="0">
              <a:solidFill>
                <a:srgbClr val="00009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63104" y="3432852"/>
            <a:ext cx="1480467" cy="105616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rgbClr val="0000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rgbClr val="000090"/>
                </a:solidFill>
              </a:rPr>
              <a:t>SWORD</a:t>
            </a:r>
            <a:endParaRPr lang="fr-FR" sz="2800" dirty="0">
              <a:solidFill>
                <a:srgbClr val="00009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259" y="3432852"/>
            <a:ext cx="2006858" cy="481568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rgbClr val="0000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000090"/>
                </a:solidFill>
              </a:rPr>
              <a:t>OAI-</a:t>
            </a:r>
            <a:r>
              <a:rPr lang="fr-FR" sz="2800" dirty="0" smtClean="0">
                <a:solidFill>
                  <a:srgbClr val="000090"/>
                </a:solidFill>
              </a:rPr>
              <a:t>PMH</a:t>
            </a:r>
            <a:endParaRPr lang="fr-FR" sz="2800" dirty="0">
              <a:solidFill>
                <a:srgbClr val="00009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259" y="4007448"/>
            <a:ext cx="2006858" cy="481568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rgbClr val="0000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i="1" dirty="0" smtClean="0">
                <a:solidFill>
                  <a:srgbClr val="9FA6C9"/>
                </a:solidFill>
              </a:rPr>
              <a:t>(SOAP)</a:t>
            </a:r>
            <a:endParaRPr lang="fr-FR" sz="2800" i="1" dirty="0">
              <a:solidFill>
                <a:srgbClr val="9FA6C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2272" y="5009460"/>
            <a:ext cx="1650613" cy="869488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x2hal </a:t>
            </a:r>
            <a:r>
              <a:rPr lang="fr-FR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(Bib2hal)</a:t>
            </a:r>
            <a:endParaRPr lang="fr-F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5501" y="1533712"/>
            <a:ext cx="1613416" cy="809812"/>
          </a:xfrm>
          <a:prstGeom prst="rect">
            <a:avLst/>
          </a:prstGeom>
          <a:gradFill>
            <a:gsLst>
              <a:gs pos="0">
                <a:srgbClr val="000090"/>
              </a:gs>
              <a:gs pos="80000">
                <a:schemeClr val="accent4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</a:gra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>
                <a:solidFill>
                  <a:schemeClr val="tx1"/>
                </a:solidFill>
              </a:rPr>
              <a:t>AURéHAL</a:t>
            </a:r>
          </a:p>
        </p:txBody>
      </p:sp>
      <p:sp>
        <p:nvSpPr>
          <p:cNvPr id="7" name="Carré corné 6"/>
          <p:cNvSpPr/>
          <p:nvPr/>
        </p:nvSpPr>
        <p:spPr>
          <a:xfrm>
            <a:off x="2844801" y="1152712"/>
            <a:ext cx="1097671" cy="1381312"/>
          </a:xfrm>
          <a:prstGeom prst="foldedCorner">
            <a:avLst/>
          </a:prstGeom>
          <a:gradFill>
            <a:gsLst>
              <a:gs pos="0">
                <a:srgbClr val="88CDED"/>
              </a:gs>
              <a:gs pos="80000">
                <a:srgbClr val="B8E2FF"/>
              </a:gs>
              <a:gs pos="100000">
                <a:srgbClr val="B8E2FF"/>
              </a:gs>
            </a:gsLst>
          </a:gradFill>
          <a:ln w="25400">
            <a:solidFill>
              <a:srgbClr val="5286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 dirty="0" smtClean="0"/>
          </a:p>
        </p:txBody>
      </p:sp>
      <p:sp>
        <p:nvSpPr>
          <p:cNvPr id="17" name="Carré corné 16"/>
          <p:cNvSpPr/>
          <p:nvPr/>
        </p:nvSpPr>
        <p:spPr>
          <a:xfrm>
            <a:off x="2969066" y="1281206"/>
            <a:ext cx="1097671" cy="1381312"/>
          </a:xfrm>
          <a:prstGeom prst="foldedCorner">
            <a:avLst/>
          </a:prstGeom>
          <a:gradFill>
            <a:gsLst>
              <a:gs pos="0">
                <a:srgbClr val="E9C02C"/>
              </a:gs>
              <a:gs pos="80000">
                <a:srgbClr val="FFFF00"/>
              </a:gs>
              <a:gs pos="100000">
                <a:srgbClr val="FFFF00"/>
              </a:gs>
            </a:gsLst>
          </a:gradFill>
          <a:ln w="25400">
            <a:solidFill>
              <a:srgbClr val="CCA4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 dirty="0" smtClean="0"/>
          </a:p>
        </p:txBody>
      </p:sp>
      <p:sp>
        <p:nvSpPr>
          <p:cNvPr id="18" name="Carré corné 17"/>
          <p:cNvSpPr/>
          <p:nvPr/>
        </p:nvSpPr>
        <p:spPr>
          <a:xfrm>
            <a:off x="3093330" y="1409700"/>
            <a:ext cx="1097671" cy="1381312"/>
          </a:xfrm>
          <a:prstGeom prst="foldedCorner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8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</a:gradFill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 smtClean="0">
                <a:solidFill>
                  <a:schemeClr val="accent5">
                    <a:lumMod val="50000"/>
                  </a:schemeClr>
                </a:solidFill>
              </a:rPr>
              <a:t>Portails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13260" y="5009460"/>
            <a:ext cx="1221161" cy="869488"/>
          </a:xfrm>
          <a:prstGeom prst="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 smtClean="0">
                <a:solidFill>
                  <a:schemeClr val="tx1"/>
                </a:solidFill>
              </a:rPr>
              <a:t>Export </a:t>
            </a:r>
          </a:p>
          <a:p>
            <a:pPr algn="ctr"/>
            <a:r>
              <a:rPr lang="fr-FR" sz="2400" b="1" i="1" dirty="0" smtClean="0">
                <a:solidFill>
                  <a:schemeClr val="tx1"/>
                </a:solidFill>
              </a:rPr>
              <a:t>Web</a:t>
            </a:r>
            <a:endParaRPr lang="fr-FR" sz="2400" b="1" i="1" dirty="0">
              <a:solidFill>
                <a:schemeClr val="tx1"/>
              </a:solidFill>
            </a:endParaRPr>
          </a:p>
        </p:txBody>
      </p:sp>
      <p:sp>
        <p:nvSpPr>
          <p:cNvPr id="20" name="Arrondir un rectangle avec un coin diagonal 19"/>
          <p:cNvSpPr/>
          <p:nvPr/>
        </p:nvSpPr>
        <p:spPr>
          <a:xfrm flipH="1">
            <a:off x="82677" y="3086100"/>
            <a:ext cx="1987421" cy="3695700"/>
          </a:xfrm>
          <a:prstGeom prst="round2DiagRect">
            <a:avLst>
              <a:gd name="adj1" fmla="val 20352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r>
              <a:rPr lang="fr-FR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Plugins CMS :</a:t>
            </a:r>
            <a:endParaRPr lang="fr-F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4258" y="5527596"/>
            <a:ext cx="1638558" cy="4668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SPIP</a:t>
            </a:r>
            <a:endParaRPr lang="fr-FR" sz="2400" dirty="0"/>
          </a:p>
        </p:txBody>
      </p:sp>
      <p:sp>
        <p:nvSpPr>
          <p:cNvPr id="22" name="Rectangle 21"/>
          <p:cNvSpPr/>
          <p:nvPr/>
        </p:nvSpPr>
        <p:spPr>
          <a:xfrm>
            <a:off x="254258" y="3671332"/>
            <a:ext cx="1638558" cy="4572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WordPress</a:t>
            </a:r>
            <a:endParaRPr lang="fr-FR" sz="2400" dirty="0"/>
          </a:p>
        </p:txBody>
      </p:sp>
      <p:sp>
        <p:nvSpPr>
          <p:cNvPr id="23" name="Rectangle 22"/>
          <p:cNvSpPr/>
          <p:nvPr/>
        </p:nvSpPr>
        <p:spPr>
          <a:xfrm>
            <a:off x="254258" y="4981496"/>
            <a:ext cx="1638558" cy="4668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Joomla</a:t>
            </a:r>
            <a:endParaRPr lang="fr-FR" sz="2400" dirty="0"/>
          </a:p>
        </p:txBody>
      </p:sp>
      <p:sp>
        <p:nvSpPr>
          <p:cNvPr id="26" name="Rectangle 25"/>
          <p:cNvSpPr/>
          <p:nvPr/>
        </p:nvSpPr>
        <p:spPr>
          <a:xfrm>
            <a:off x="254258" y="4427692"/>
            <a:ext cx="1638558" cy="4668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Drupal</a:t>
            </a:r>
            <a:endParaRPr lang="fr-FR" sz="2400" dirty="0"/>
          </a:p>
        </p:txBody>
      </p:sp>
      <p:sp>
        <p:nvSpPr>
          <p:cNvPr id="27" name="Rectangle 26"/>
          <p:cNvSpPr/>
          <p:nvPr/>
        </p:nvSpPr>
        <p:spPr>
          <a:xfrm>
            <a:off x="254258" y="6086396"/>
            <a:ext cx="1638558" cy="4668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TYPO3</a:t>
            </a:r>
            <a:endParaRPr lang="fr-FR" sz="2400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58" y="6045712"/>
            <a:ext cx="1816100" cy="662877"/>
          </a:xfrm>
          <a:prstGeom prst="rect">
            <a:avLst/>
          </a:prstGeom>
        </p:spPr>
      </p:pic>
      <p:sp>
        <p:nvSpPr>
          <p:cNvPr id="6" name="Cylindre 5"/>
          <p:cNvSpPr/>
          <p:nvPr/>
        </p:nvSpPr>
        <p:spPr>
          <a:xfrm>
            <a:off x="5270501" y="1254312"/>
            <a:ext cx="1231900" cy="1447800"/>
          </a:xfrm>
          <a:prstGeom prst="ca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79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rgbClr val="A8AFD5"/>
                </a:solidFill>
              </a:rPr>
              <a:t>HAL</a:t>
            </a:r>
          </a:p>
        </p:txBody>
      </p:sp>
      <p:pic>
        <p:nvPicPr>
          <p:cNvPr id="35" name="Image 34" descr="logoHAL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6311" y1="31387" x2="46311" y2="31387"/>
                        <a14:foregroundMark x1="58197" y1="40146" x2="58197" y2="40146"/>
                        <a14:foregroundMark x1="76639" y1="31387" x2="76639" y2="31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34" y="1846084"/>
            <a:ext cx="1084196" cy="608749"/>
          </a:xfrm>
          <a:prstGeom prst="rect">
            <a:avLst/>
          </a:prstGeom>
        </p:spPr>
      </p:pic>
      <p:pic>
        <p:nvPicPr>
          <p:cNvPr id="36" name="Image 35" descr="cc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19" y="2738435"/>
            <a:ext cx="1487998" cy="474434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 flipV="1">
            <a:off x="4930408" y="4489016"/>
            <a:ext cx="881212" cy="5204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40" idx="0"/>
          </p:cNvCxnSpPr>
          <p:nvPr/>
        </p:nvCxnSpPr>
        <p:spPr>
          <a:xfrm flipV="1">
            <a:off x="4704899" y="2502764"/>
            <a:ext cx="1106721" cy="930088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515230" y="1961828"/>
            <a:ext cx="68605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91001" y="1961828"/>
            <a:ext cx="1079500" cy="6028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21" idx="3"/>
            <a:endCxn id="19" idx="1"/>
          </p:cNvCxnSpPr>
          <p:nvPr/>
        </p:nvCxnSpPr>
        <p:spPr>
          <a:xfrm flipV="1">
            <a:off x="1892816" y="5444204"/>
            <a:ext cx="820444" cy="3167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1892816" y="3963754"/>
            <a:ext cx="1076250" cy="2879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3669146" y="2484036"/>
            <a:ext cx="1918855" cy="9488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210689" y="2502764"/>
            <a:ext cx="1104511" cy="9300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279642" y="3432852"/>
            <a:ext cx="850513" cy="105616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</a:gradFill>
          <a:ln>
            <a:solidFill>
              <a:srgbClr val="0000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rgbClr val="000090"/>
                </a:solidFill>
              </a:rPr>
              <a:t>RDF</a:t>
            </a:r>
            <a:endParaRPr lang="fr-FR" sz="2800" dirty="0">
              <a:solidFill>
                <a:srgbClr val="000090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5964851" y="2484036"/>
            <a:ext cx="43667" cy="948816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 rot="21112194">
            <a:off x="4403317" y="4247712"/>
            <a:ext cx="80463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NEW</a:t>
            </a:r>
            <a:endParaRPr lang="fr-FR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9" name="Arrondir un rectangle avec un coin diagonal 48"/>
          <p:cNvSpPr/>
          <p:nvPr/>
        </p:nvSpPr>
        <p:spPr>
          <a:xfrm flipH="1">
            <a:off x="6047004" y="5047421"/>
            <a:ext cx="3055869" cy="1634059"/>
          </a:xfrm>
          <a:prstGeom prst="round2DiagRect">
            <a:avLst>
              <a:gd name="adj1" fmla="val 20352"/>
              <a:gd name="adj2" fmla="val 0"/>
            </a:avLst>
          </a:prstGeom>
          <a:gradFill flip="none" rotWithShape="1">
            <a:gsLst>
              <a:gs pos="1000">
                <a:schemeClr val="accent2">
                  <a:lumMod val="40000"/>
                  <a:lumOff val="60000"/>
                </a:schemeClr>
              </a:gs>
              <a:gs pos="99000">
                <a:srgbClr val="AED1D4"/>
              </a:gs>
            </a:gsLst>
            <a:lin ang="5460000" scaled="0"/>
            <a:tileRect/>
          </a:gradFill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b"/>
          <a:lstStyle/>
          <a:p>
            <a:pPr algn="r"/>
            <a:r>
              <a:rPr lang="fr-FR" sz="2000" dirty="0" smtClean="0">
                <a:solidFill>
                  <a:schemeClr val="tx1">
                    <a:lumMod val="65000"/>
                  </a:schemeClr>
                </a:solidFill>
              </a:rPr>
              <a:t>Grenoble</a:t>
            </a:r>
            <a:endParaRPr lang="fr-FR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02327" y="5322974"/>
            <a:ext cx="1268195" cy="5559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46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OCidHal</a:t>
            </a:r>
            <a:endParaRPr lang="fr-FR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88122" y="5322974"/>
            <a:ext cx="1268197" cy="5559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46C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 err="1" smtClean="0">
                <a:solidFill>
                  <a:schemeClr val="tx1"/>
                </a:solidFill>
              </a:rPr>
              <a:t>OCdHAL</a:t>
            </a:r>
            <a:endParaRPr lang="fr-FR" sz="2000" b="1" i="1" dirty="0">
              <a:solidFill>
                <a:schemeClr val="tx1"/>
              </a:solidFill>
            </a:endParaRPr>
          </a:p>
        </p:txBody>
      </p:sp>
      <p:pic>
        <p:nvPicPr>
          <p:cNvPr id="54" name="Image 53" descr="Capture d’écran 2018-12-10 à 22.39.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42" y="6031136"/>
            <a:ext cx="1778000" cy="533400"/>
          </a:xfrm>
          <a:prstGeom prst="rect">
            <a:avLst/>
          </a:prstGeom>
        </p:spPr>
      </p:pic>
      <p:cxnSp>
        <p:nvCxnSpPr>
          <p:cNvPr id="57" name="Connecteur droit avec flèche 56"/>
          <p:cNvCxnSpPr>
            <a:stCxn id="52" idx="0"/>
          </p:cNvCxnSpPr>
          <p:nvPr/>
        </p:nvCxnSpPr>
        <p:spPr>
          <a:xfrm flipH="1" flipV="1">
            <a:off x="6210689" y="4444734"/>
            <a:ext cx="611532" cy="878240"/>
          </a:xfrm>
          <a:prstGeom prst="straightConnector1">
            <a:avLst/>
          </a:prstGeom>
          <a:ln w="635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3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Dépôt intégral  vs. </a:t>
            </a:r>
            <a:r>
              <a:rPr lang="fr-FR" dirty="0"/>
              <a:t>N</a:t>
            </a:r>
            <a:r>
              <a:rPr lang="fr-FR" dirty="0" smtClean="0"/>
              <a:t>otice</a:t>
            </a:r>
            <a:endParaRPr lang="fr-FR" dirty="0"/>
          </a:p>
        </p:txBody>
      </p:sp>
      <p:pic>
        <p:nvPicPr>
          <p:cNvPr id="4" name="Image 3" descr="Capture d’écran 2016-06-14 à 05.49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116"/>
            <a:ext cx="9144000" cy="4464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500" y="3746500"/>
            <a:ext cx="1651000" cy="1206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9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Dépôt intégral </a:t>
            </a:r>
            <a:r>
              <a:rPr lang="fr-FR" dirty="0" smtClean="0"/>
              <a:t> vs</a:t>
            </a:r>
            <a:r>
              <a:rPr lang="fr-FR" dirty="0"/>
              <a:t>. Notice</a:t>
            </a:r>
          </a:p>
        </p:txBody>
      </p:sp>
      <p:pic>
        <p:nvPicPr>
          <p:cNvPr id="4" name="Image 3" descr="Capture d’écran 2016-06-14 à 05.51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5"/>
          <a:stretch/>
        </p:blipFill>
        <p:spPr>
          <a:xfrm>
            <a:off x="0" y="1724795"/>
            <a:ext cx="9144000" cy="5133206"/>
          </a:xfrm>
          <a:prstGeom prst="rect">
            <a:avLst/>
          </a:prstGeom>
        </p:spPr>
      </p:pic>
      <p:pic>
        <p:nvPicPr>
          <p:cNvPr id="5" name="Image 4" descr="Capture d’écran 2016-06-14 à 05.55.5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69"/>
          <a:stretch/>
        </p:blipFill>
        <p:spPr>
          <a:xfrm>
            <a:off x="158750" y="5861382"/>
            <a:ext cx="1987550" cy="996618"/>
          </a:xfrm>
          <a:prstGeom prst="rect">
            <a:avLst/>
          </a:prstGeom>
        </p:spPr>
      </p:pic>
      <p:pic>
        <p:nvPicPr>
          <p:cNvPr id="6" name="Image 5" descr="Capture d’écran 2016-06-14 à 05.51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63076" b="6088"/>
          <a:stretch/>
        </p:blipFill>
        <p:spPr>
          <a:xfrm>
            <a:off x="2349500" y="4851401"/>
            <a:ext cx="6794500" cy="200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850" y="5861382"/>
            <a:ext cx="2190750" cy="99661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5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AUréHAL</a:t>
            </a:r>
            <a:endParaRPr lang="fr-FR" dirty="0"/>
          </a:p>
        </p:txBody>
      </p:sp>
      <p:pic>
        <p:nvPicPr>
          <p:cNvPr id="7" name="Image 6" descr="Capture d’écran 2016-06-14 à 11.11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/>
          <a:stretch/>
        </p:blipFill>
        <p:spPr>
          <a:xfrm>
            <a:off x="76199" y="12830"/>
            <a:ext cx="8998479" cy="67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46532"/>
            <a:ext cx="8229600" cy="1367632"/>
          </a:xfrm>
        </p:spPr>
        <p:txBody>
          <a:bodyPr>
            <a:normAutofit/>
          </a:bodyPr>
          <a:lstStyle/>
          <a:p>
            <a:r>
              <a:rPr lang="fr-FR" sz="4500" b="1" dirty="0" smtClean="0"/>
              <a:t>Choix de la structure :</a:t>
            </a:r>
            <a:br>
              <a:rPr lang="fr-FR" sz="4500" b="1" dirty="0" smtClean="0"/>
            </a:br>
            <a:r>
              <a:rPr lang="fr-FR" sz="3800" dirty="0" smtClean="0"/>
              <a:t>attention à la coloration !</a:t>
            </a:r>
            <a:endParaRPr lang="fr-FR" sz="3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problèmes de structure BCL en doublon dans H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" y="1550797"/>
            <a:ext cx="9144000" cy="59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03" y="-843118"/>
            <a:ext cx="5874698" cy="78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Auteurs homonymes</a:t>
            </a:r>
            <a:endParaRPr lang="fr-FR" dirty="0"/>
          </a:p>
        </p:txBody>
      </p:sp>
      <p:pic>
        <p:nvPicPr>
          <p:cNvPr id="5" name="Image 4" descr="Capture d’écran 2016-06-14 à 11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" y="0"/>
            <a:ext cx="896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22124" y="134320"/>
            <a:ext cx="8899752" cy="133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6700" b="1" dirty="0" smtClean="0"/>
              <a:t>IdHAL :</a:t>
            </a:r>
            <a:br>
              <a:rPr lang="fr-FR" sz="6700" b="1" dirty="0" smtClean="0"/>
            </a:br>
            <a:r>
              <a:rPr lang="fr-FR" dirty="0" smtClean="0"/>
              <a:t>Une nécessité pour éviter les doublons</a:t>
            </a:r>
            <a:endParaRPr lang="fr-FR" dirty="0"/>
          </a:p>
        </p:txBody>
      </p:sp>
      <p:pic>
        <p:nvPicPr>
          <p:cNvPr id="4" name="Image 3" descr="problèmes sur les Auteurs dans AuréHAL (exemple avec Guylaine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1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  <p:pic>
        <p:nvPicPr>
          <p:cNvPr id="7" name="Image 6" descr="problèmes sur les Auteurs dans AuréHAL (exemple avec Guylaine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 t="47633" r="25329" b="2318"/>
          <a:stretch/>
        </p:blipFill>
        <p:spPr>
          <a:xfrm>
            <a:off x="2626914" y="2092170"/>
            <a:ext cx="5677176" cy="4663628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358775" dir="2700000" sx="104000" sy="10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914254" y="3655893"/>
            <a:ext cx="1334235" cy="2051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1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Champs obligatoires dans HAL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36700"/>
            <a:ext cx="8229600" cy="5220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smtClean="0"/>
              <a:t>Règles du jeu </a:t>
            </a:r>
            <a:r>
              <a:rPr lang="fr-FR" i="1" dirty="0" smtClean="0">
                <a:solidFill>
                  <a:srgbClr val="FFFF00"/>
                </a:solidFill>
              </a:rPr>
              <a:t>au 03/10/2018 </a:t>
            </a:r>
            <a:r>
              <a:rPr lang="fr-FR" dirty="0" smtClean="0"/>
              <a:t>:</a:t>
            </a:r>
          </a:p>
          <a:p>
            <a:r>
              <a:rPr lang="fr-FR" dirty="0" smtClean="0"/>
              <a:t>Type de document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Domaine</a:t>
            </a:r>
          </a:p>
          <a:p>
            <a:r>
              <a:rPr lang="fr-FR" dirty="0" smtClean="0">
                <a:solidFill>
                  <a:srgbClr val="FF6600"/>
                </a:solidFill>
              </a:rPr>
              <a:t>Langue du document</a:t>
            </a:r>
          </a:p>
          <a:p>
            <a:r>
              <a:rPr lang="fr-FR" dirty="0" smtClean="0"/>
              <a:t>Auteur(s) du document</a:t>
            </a:r>
          </a:p>
          <a:p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Au moins 1 affiliation</a:t>
            </a:r>
          </a:p>
          <a:p>
            <a:r>
              <a:rPr lang="fr-FR" strike="sngStrike" dirty="0" smtClean="0">
                <a:solidFill>
                  <a:schemeClr val="tx1">
                    <a:lumMod val="75000"/>
                  </a:schemeClr>
                </a:solidFill>
              </a:rPr>
              <a:t>Au moins un mot-clé (uniquement pour les SHS)</a:t>
            </a:r>
          </a:p>
        </p:txBody>
      </p:sp>
    </p:spTree>
    <p:extLst>
      <p:ext uri="{BB962C8B-B14F-4D97-AF65-F5344CB8AC3E}">
        <p14:creationId xmlns:p14="http://schemas.microsoft.com/office/powerpoint/2010/main" val="18402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Faut-il importer aussi le PDF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Quid des droits (copyright, etc.)</a:t>
            </a:r>
          </a:p>
          <a:p>
            <a:r>
              <a:rPr lang="fr-FR" dirty="0" smtClean="0"/>
              <a:t>Le lien vers le PDF est-il toujours valide ?</a:t>
            </a:r>
          </a:p>
          <a:p>
            <a:r>
              <a:rPr lang="fr-FR" dirty="0" smtClean="0"/>
              <a:t>Est-ce bien le bon PDF ? 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(une fois dans HAL, impossible de supprimer un PDF…)</a:t>
            </a:r>
          </a:p>
          <a:p>
            <a:r>
              <a:rPr lang="fr-FR" dirty="0" smtClean="0"/>
              <a:t>Dans HAL, une notice peut être supprimée alors qu’un dépôt intégral ne peut plus l’être</a:t>
            </a:r>
            <a:br>
              <a:rPr lang="fr-FR" dirty="0" smtClean="0"/>
            </a:br>
            <a:r>
              <a:rPr lang="fr-FR" sz="2600" dirty="0" smtClean="0">
                <a:solidFill>
                  <a:srgbClr val="BCC4ED"/>
                </a:solidFill>
              </a:rPr>
              <a:t>(possibilité de faire « marche arrière » en cas d’erreur)</a:t>
            </a:r>
            <a:endParaRPr lang="fr-FR" sz="2600" dirty="0">
              <a:solidFill>
                <a:srgbClr val="BCC4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Déposer dans HAL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doc.archives-ouvertes.fr</a:t>
            </a:r>
            <a:r>
              <a:rPr lang="fr-FR" dirty="0"/>
              <a:t>/</a:t>
            </a:r>
            <a:r>
              <a:rPr lang="fr-FR" dirty="0" err="1"/>
              <a:t>deposer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254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41104"/>
            <a:ext cx="8229600" cy="145909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pièges </a:t>
            </a:r>
            <a:br>
              <a:rPr lang="fr-FR" dirty="0" smtClean="0"/>
            </a:br>
            <a:r>
              <a:rPr lang="fr-FR" dirty="0" smtClean="0"/>
              <a:t>et points délicats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540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Affiliations : bien mettre celle que l’on avait au moment où la publication est parue, et non pas son affiliation actuelle !!!</a:t>
            </a:r>
          </a:p>
          <a:p>
            <a:r>
              <a:rPr lang="fr-FR" dirty="0" smtClean="0"/>
              <a:t>Collection du labo VS. portail HAL générique : </a:t>
            </a:r>
            <a:br>
              <a:rPr lang="fr-FR" dirty="0" smtClean="0"/>
            </a:br>
            <a:r>
              <a:rPr lang="fr-FR" dirty="0" smtClean="0"/>
              <a:t>les </a:t>
            </a:r>
            <a:r>
              <a:rPr lang="fr-FR" dirty="0" err="1" smtClean="0"/>
              <a:t>réfs</a:t>
            </a:r>
            <a:r>
              <a:rPr lang="fr-FR" dirty="0" smtClean="0"/>
              <a:t>. antérieures à l’arrivée dans le labo </a:t>
            </a:r>
            <a:br>
              <a:rPr lang="fr-FR" dirty="0" smtClean="0"/>
            </a:br>
            <a:r>
              <a:rPr lang="fr-FR" dirty="0" smtClean="0"/>
              <a:t>n’ont pas vocation à apparaître dans la collection du labo…</a:t>
            </a:r>
          </a:p>
          <a:p>
            <a:r>
              <a:rPr lang="fr-FR" dirty="0" smtClean="0"/>
              <a:t>Recherche par idhal vs. Recherche par nom/prénom : </a:t>
            </a:r>
            <a:br>
              <a:rPr lang="fr-FR" dirty="0" smtClean="0"/>
            </a:br>
            <a:r>
              <a:rPr lang="fr-FR" dirty="0" smtClean="0"/>
              <a:t>ne donne pas tout à fait les mêmes résultats…</a:t>
            </a:r>
          </a:p>
          <a:p>
            <a:r>
              <a:rPr lang="fr-FR" dirty="0" smtClean="0"/>
              <a:t>Faut-il </a:t>
            </a:r>
            <a:r>
              <a:rPr lang="fr-FR" dirty="0"/>
              <a:t>(et comment</a:t>
            </a:r>
            <a:r>
              <a:rPr lang="fr-FR" dirty="0" smtClean="0"/>
              <a:t>) saisir les « à paraître » &amp; « sous presse » ?</a:t>
            </a:r>
          </a:p>
          <a:p>
            <a:r>
              <a:rPr lang="fr-FR" dirty="0" smtClean="0"/>
              <a:t>Comment saisir les communications à un colloque avec actes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4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Exploitation </a:t>
            </a:r>
            <a:r>
              <a:rPr lang="fr-FR" smtClean="0"/>
              <a:t>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17152" y="1600200"/>
            <a:ext cx="6069647" cy="3954187"/>
          </a:xfrm>
        </p:spPr>
        <p:txBody>
          <a:bodyPr>
            <a:normAutofit/>
          </a:bodyPr>
          <a:lstStyle/>
          <a:p>
            <a:r>
              <a:rPr lang="fr-FR" dirty="0" smtClean="0"/>
              <a:t>Linkage (</a:t>
            </a:r>
            <a:r>
              <a:rPr lang="fr-FR" sz="2000" dirty="0" smtClean="0">
                <a:hlinkClick r:id="rId3"/>
              </a:rPr>
              <a:t>Charles . BOUVEYRON @ UCA</a:t>
            </a:r>
            <a:r>
              <a:rPr lang="fr-FR" sz="2000" dirty="0" smtClean="0"/>
              <a:t>, </a:t>
            </a:r>
            <a:br>
              <a:rPr lang="fr-FR" sz="2000" dirty="0" smtClean="0"/>
            </a:br>
            <a:r>
              <a:rPr lang="fr-FR" sz="2000" dirty="0" smtClean="0"/>
              <a:t>		chaire INRIA)</a:t>
            </a:r>
          </a:p>
          <a:p>
            <a:endParaRPr lang="fr-FR" sz="2000" dirty="0" smtClean="0"/>
          </a:p>
          <a:p>
            <a:r>
              <a:rPr lang="fr-FR" dirty="0" err="1" smtClean="0"/>
              <a:t>ExtrHAL</a:t>
            </a:r>
            <a:endParaRPr lang="fr-FR" dirty="0" smtClean="0"/>
          </a:p>
          <a:p>
            <a:r>
              <a:rPr lang="fr-FR" dirty="0" err="1" smtClean="0"/>
              <a:t>OverHAL</a:t>
            </a:r>
            <a:endParaRPr lang="fr-FR" dirty="0" smtClean="0"/>
          </a:p>
        </p:txBody>
      </p:sp>
      <p:pic>
        <p:nvPicPr>
          <p:cNvPr id="4" name="Image 3" descr="Capture d’écran 2018-12-12 à 21.43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1985316" cy="19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 d’information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62357"/>
            <a:ext cx="8407400" cy="4682104"/>
          </a:xfrm>
        </p:spPr>
        <p:txBody>
          <a:bodyPr>
            <a:noAutofit/>
          </a:bodyPr>
          <a:lstStyle/>
          <a:p>
            <a:r>
              <a:rPr lang="fr-FR" dirty="0" smtClean="0"/>
              <a:t>L’association </a:t>
            </a:r>
            <a:r>
              <a:rPr lang="fr-FR" dirty="0" err="1" smtClean="0"/>
              <a:t>CashuHAL</a:t>
            </a:r>
            <a:r>
              <a:rPr lang="fr-FR" dirty="0" smtClean="0"/>
              <a:t> (groupes techniques)</a:t>
            </a:r>
          </a:p>
          <a:p>
            <a:r>
              <a:rPr lang="fr-FR" dirty="0" smtClean="0"/>
              <a:t>Les formations du CCSD (et leurs participants !)</a:t>
            </a:r>
          </a:p>
          <a:p>
            <a:r>
              <a:rPr lang="fr-FR" dirty="0" smtClean="0"/>
              <a:t>Le Wiki </a:t>
            </a:r>
            <a:r>
              <a:rPr lang="fr-FR" dirty="0" err="1"/>
              <a:t>B</a:t>
            </a:r>
            <a:r>
              <a:rPr lang="fr-FR" dirty="0" err="1" smtClean="0"/>
              <a:t>ibliopedia</a:t>
            </a:r>
            <a:r>
              <a:rPr lang="fr-FR" dirty="0" smtClean="0"/>
              <a:t>, section HAL</a:t>
            </a:r>
          </a:p>
          <a:p>
            <a:r>
              <a:rPr lang="fr-FR" dirty="0"/>
              <a:t>La liste de diffusion [</a:t>
            </a:r>
            <a:r>
              <a:rPr lang="fr-FR" dirty="0" err="1"/>
              <a:t>halinfo</a:t>
            </a:r>
            <a:r>
              <a:rPr lang="fr-FR" dirty="0" smtClean="0"/>
              <a:t>]</a:t>
            </a:r>
          </a:p>
          <a:p>
            <a:r>
              <a:rPr lang="fr-FR" dirty="0" smtClean="0"/>
              <a:t>Le réseau local et le wiki de l’</a:t>
            </a:r>
            <a:r>
              <a:rPr lang="fr-FR" dirty="0" err="1" smtClean="0"/>
              <a:t>URFist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(Ghislain </a:t>
            </a:r>
            <a:r>
              <a:rPr lang="fr-FR" sz="2400" dirty="0" err="1" smtClean="0"/>
              <a:t>Chave</a:t>
            </a:r>
            <a:r>
              <a:rPr lang="fr-FR" sz="2400" dirty="0" smtClean="0"/>
              <a:t>, administrateur du portail HAL-UNICE)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7200" y="6177268"/>
            <a:ext cx="800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http</a:t>
            </a:r>
            <a:r>
              <a:rPr lang="fr-FR" dirty="0"/>
              <a:t>://wiki-</a:t>
            </a:r>
            <a:r>
              <a:rPr lang="fr-FR" dirty="0" err="1"/>
              <a:t>urfist.unice.fr</a:t>
            </a:r>
            <a:r>
              <a:rPr lang="fr-FR" dirty="0"/>
              <a:t>/</a:t>
            </a:r>
            <a:r>
              <a:rPr lang="fr-FR" dirty="0" err="1"/>
              <a:t>wiki_urfist</a:t>
            </a:r>
            <a:r>
              <a:rPr lang="fr-FR" dirty="0"/>
              <a:t>/</a:t>
            </a:r>
            <a:r>
              <a:rPr lang="fr-FR" dirty="0" err="1"/>
              <a:t>index.php</a:t>
            </a:r>
            <a:r>
              <a:rPr lang="fr-FR" dirty="0"/>
              <a:t>/FAQ_Atelier_HALV3</a:t>
            </a:r>
          </a:p>
        </p:txBody>
      </p:sp>
    </p:spTree>
    <p:extLst>
      <p:ext uri="{BB962C8B-B14F-4D97-AF65-F5344CB8AC3E}">
        <p14:creationId xmlns:p14="http://schemas.microsoft.com/office/powerpoint/2010/main" val="124937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7812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Possibilités d’Import/Export</a:t>
            </a:r>
            <a:endParaRPr lang="fr-FR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5917325" y="3637379"/>
            <a:ext cx="1860385" cy="2186432"/>
            <a:chOff x="5917325" y="3637379"/>
            <a:chExt cx="1860385" cy="2186432"/>
          </a:xfrm>
        </p:grpSpPr>
        <p:sp>
          <p:nvSpPr>
            <p:cNvPr id="4" name="Cylindre 3"/>
            <p:cNvSpPr/>
            <p:nvPr/>
          </p:nvSpPr>
          <p:spPr>
            <a:xfrm>
              <a:off x="5917325" y="3637379"/>
              <a:ext cx="1860385" cy="2186432"/>
            </a:xfrm>
            <a:prstGeom prst="can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7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rgbClr val="A8AFD5"/>
                  </a:solidFill>
                </a:rPr>
                <a:t>HAL</a:t>
              </a:r>
            </a:p>
          </p:txBody>
        </p:sp>
        <p:pic>
          <p:nvPicPr>
            <p:cNvPr id="5" name="Image 4" descr="logoHAL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46311" y1="31387" x2="46311" y2="31387"/>
                          <a14:foregroundMark x1="58197" y1="40146" x2="58197" y2="40146"/>
                          <a14:foregroundMark x1="76639" y1="31387" x2="76639" y2="31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55" y="4503279"/>
              <a:ext cx="1637326" cy="919318"/>
            </a:xfrm>
            <a:prstGeom prst="rect">
              <a:avLst/>
            </a:prstGeom>
          </p:spPr>
        </p:pic>
      </p:grpSp>
      <p:grpSp>
        <p:nvGrpSpPr>
          <p:cNvPr id="17" name="Grouper 16"/>
          <p:cNvGrpSpPr/>
          <p:nvPr/>
        </p:nvGrpSpPr>
        <p:grpSpPr>
          <a:xfrm>
            <a:off x="1347065" y="3601630"/>
            <a:ext cx="1984381" cy="2222182"/>
            <a:chOff x="1347065" y="3601630"/>
            <a:chExt cx="1984381" cy="2222182"/>
          </a:xfrm>
        </p:grpSpPr>
        <p:sp>
          <p:nvSpPr>
            <p:cNvPr id="6" name="Carré corné 5"/>
            <p:cNvSpPr/>
            <p:nvPr/>
          </p:nvSpPr>
          <p:spPr>
            <a:xfrm>
              <a:off x="1347065" y="3601630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88CDED"/>
                </a:gs>
                <a:gs pos="80000">
                  <a:srgbClr val="B8E2FF"/>
                </a:gs>
                <a:gs pos="100000">
                  <a:srgbClr val="B8E2FF"/>
                </a:gs>
              </a:gsLst>
            </a:gradFill>
            <a:ln w="25400">
              <a:solidFill>
                <a:srgbClr val="5286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7" name="Carré corné 6"/>
            <p:cNvSpPr/>
            <p:nvPr/>
          </p:nvSpPr>
          <p:spPr>
            <a:xfrm>
              <a:off x="1471330" y="3730124"/>
              <a:ext cx="1735852" cy="1965194"/>
            </a:xfrm>
            <a:prstGeom prst="foldedCorner">
              <a:avLst/>
            </a:prstGeom>
            <a:gradFill>
              <a:gsLst>
                <a:gs pos="0">
                  <a:srgbClr val="E9C02C"/>
                </a:gs>
                <a:gs pos="80000">
                  <a:srgbClr val="FFFF00"/>
                </a:gs>
                <a:gs pos="100000">
                  <a:srgbClr val="FFFF00"/>
                </a:gs>
              </a:gsLst>
            </a:gradFill>
            <a:ln w="25400">
              <a:solidFill>
                <a:srgbClr val="CCA43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 dirty="0" smtClean="0"/>
            </a:p>
          </p:txBody>
        </p:sp>
        <p:sp>
          <p:nvSpPr>
            <p:cNvPr id="8" name="Carré corné 7"/>
            <p:cNvSpPr/>
            <p:nvPr/>
          </p:nvSpPr>
          <p:spPr>
            <a:xfrm>
              <a:off x="1595594" y="3858618"/>
              <a:ext cx="1735852" cy="1965194"/>
            </a:xfrm>
            <a:prstGeom prst="foldedCorner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8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</a:gra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59200" rtlCol="0" anchor="ctr"/>
            <a:lstStyle/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BibTex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Zotero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Endnote</a:t>
              </a:r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fr-FR" sz="2200" b="1" dirty="0" smtClean="0">
                  <a:solidFill>
                    <a:schemeClr val="accent5">
                      <a:lumMod val="50000"/>
                    </a:schemeClr>
                  </a:solidFill>
                </a:rPr>
                <a:t>Word (!?!),</a:t>
              </a:r>
            </a:p>
            <a:p>
              <a:pPr algn="ctr"/>
              <a:r>
                <a:rPr lang="fr-FR" sz="2200" b="1" i="1" dirty="0" smtClean="0">
                  <a:solidFill>
                    <a:schemeClr val="accent5">
                      <a:lumMod val="50000"/>
                    </a:schemeClr>
                  </a:solidFill>
                </a:rPr>
                <a:t>etc.</a:t>
              </a:r>
            </a:p>
          </p:txBody>
        </p:sp>
      </p:grpSp>
      <p:sp>
        <p:nvSpPr>
          <p:cNvPr id="24" name="Flèche courbée vers le haut 23"/>
          <p:cNvSpPr/>
          <p:nvPr/>
        </p:nvSpPr>
        <p:spPr>
          <a:xfrm flipH="1">
            <a:off x="3473254" y="5391709"/>
            <a:ext cx="2267145" cy="730882"/>
          </a:xfrm>
          <a:prstGeom prst="curved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chemeClr val="accent3"/>
              </a:solidFill>
            </a:endParaRPr>
          </a:p>
        </p:txBody>
      </p:sp>
      <p:sp>
        <p:nvSpPr>
          <p:cNvPr id="26" name="Flèche courbée vers le haut 25"/>
          <p:cNvSpPr/>
          <p:nvPr/>
        </p:nvSpPr>
        <p:spPr>
          <a:xfrm rot="10800000" flipH="1">
            <a:off x="3536754" y="3406956"/>
            <a:ext cx="2267145" cy="730882"/>
          </a:xfrm>
          <a:prstGeom prst="curved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chemeClr val="accent3"/>
              </a:solidFill>
            </a:endParaRPr>
          </a:p>
        </p:txBody>
      </p:sp>
      <p:sp>
        <p:nvSpPr>
          <p:cNvPr id="27" name="ZoneTexte 26">
            <a:hlinkClick r:id="rId5"/>
          </p:cNvPr>
          <p:cNvSpPr txBox="1"/>
          <p:nvPr/>
        </p:nvSpPr>
        <p:spPr>
          <a:xfrm>
            <a:off x="3511354" y="2856391"/>
            <a:ext cx="219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x2Hal / Bib2Hal</a:t>
            </a:r>
            <a:endParaRPr lang="fr-FR" sz="2400" dirty="0"/>
          </a:p>
        </p:txBody>
      </p:sp>
      <p:sp>
        <p:nvSpPr>
          <p:cNvPr id="28" name="ZoneTexte 27">
            <a:hlinkClick r:id="rId6"/>
          </p:cNvPr>
          <p:cNvSpPr txBox="1"/>
          <p:nvPr/>
        </p:nvSpPr>
        <p:spPr>
          <a:xfrm>
            <a:off x="3536753" y="6122591"/>
            <a:ext cx="219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export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2336800" y="1263590"/>
            <a:ext cx="437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/>
              <a:t>Permettent d’éviter cette double saisie !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198418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1347065" y="3858618"/>
            <a:ext cx="6430645" cy="2416856"/>
            <a:chOff x="1347065" y="3406956"/>
            <a:chExt cx="6430645" cy="2416856"/>
          </a:xfrm>
        </p:grpSpPr>
        <p:grpSp>
          <p:nvGrpSpPr>
            <p:cNvPr id="18" name="Grouper 17"/>
            <p:cNvGrpSpPr/>
            <p:nvPr/>
          </p:nvGrpSpPr>
          <p:grpSpPr>
            <a:xfrm>
              <a:off x="5917325" y="3637379"/>
              <a:ext cx="1860385" cy="2186432"/>
              <a:chOff x="5917325" y="3637379"/>
              <a:chExt cx="1860385" cy="2186432"/>
            </a:xfrm>
          </p:grpSpPr>
          <p:sp>
            <p:nvSpPr>
              <p:cNvPr id="4" name="Cylindre 3"/>
              <p:cNvSpPr/>
              <p:nvPr/>
            </p:nvSpPr>
            <p:spPr>
              <a:xfrm>
                <a:off x="5917325" y="3637379"/>
                <a:ext cx="1860385" cy="2186432"/>
              </a:xfrm>
              <a:prstGeom prst="can">
                <a:avLst/>
              </a:prstGeom>
              <a:gradFill>
                <a:gsLst>
                  <a:gs pos="0">
                    <a:schemeClr val="accent4">
                      <a:lumMod val="75000"/>
                    </a:schemeClr>
                  </a:gs>
                  <a:gs pos="79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</a:gra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 smtClean="0">
                    <a:solidFill>
                      <a:srgbClr val="A8AFD5"/>
                    </a:solidFill>
                  </a:rPr>
                  <a:t>HAL</a:t>
                </a:r>
              </a:p>
            </p:txBody>
          </p:sp>
          <p:pic>
            <p:nvPicPr>
              <p:cNvPr id="5" name="Image 4" descr="logoHAL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>
                            <a14:foregroundMark x1="46311" y1="31387" x2="46311" y2="31387"/>
                            <a14:foregroundMark x1="58197" y1="40146" x2="58197" y2="40146"/>
                            <a14:foregroundMark x1="76639" y1="31387" x2="76639" y2="313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355" y="4503279"/>
                <a:ext cx="1637326" cy="919318"/>
              </a:xfrm>
              <a:prstGeom prst="rect">
                <a:avLst/>
              </a:prstGeom>
            </p:spPr>
          </p:pic>
        </p:grpSp>
        <p:grpSp>
          <p:nvGrpSpPr>
            <p:cNvPr id="17" name="Grouper 16"/>
            <p:cNvGrpSpPr/>
            <p:nvPr/>
          </p:nvGrpSpPr>
          <p:grpSpPr>
            <a:xfrm>
              <a:off x="1347065" y="3601630"/>
              <a:ext cx="1984381" cy="2222182"/>
              <a:chOff x="1347065" y="3601630"/>
              <a:chExt cx="1984381" cy="2222182"/>
            </a:xfrm>
          </p:grpSpPr>
          <p:sp>
            <p:nvSpPr>
              <p:cNvPr id="6" name="Carré corné 5"/>
              <p:cNvSpPr/>
              <p:nvPr/>
            </p:nvSpPr>
            <p:spPr>
              <a:xfrm>
                <a:off x="1347065" y="3601630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rgbClr val="88CDED"/>
                  </a:gs>
                  <a:gs pos="80000">
                    <a:srgbClr val="B8E2FF"/>
                  </a:gs>
                  <a:gs pos="100000">
                    <a:srgbClr val="B8E2FF"/>
                  </a:gs>
                </a:gsLst>
              </a:gradFill>
              <a:ln w="25400">
                <a:solidFill>
                  <a:srgbClr val="5286A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fr-FR" b="1" dirty="0" smtClean="0"/>
              </a:p>
            </p:txBody>
          </p:sp>
          <p:sp>
            <p:nvSpPr>
              <p:cNvPr id="7" name="Carré corné 6"/>
              <p:cNvSpPr/>
              <p:nvPr/>
            </p:nvSpPr>
            <p:spPr>
              <a:xfrm>
                <a:off x="1471330" y="3730124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rgbClr val="E9C02C"/>
                  </a:gs>
                  <a:gs pos="80000">
                    <a:srgbClr val="FFFF00"/>
                  </a:gs>
                  <a:gs pos="100000">
                    <a:srgbClr val="FFFF00"/>
                  </a:gs>
                </a:gsLst>
              </a:gradFill>
              <a:ln w="25400">
                <a:solidFill>
                  <a:srgbClr val="CCA43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fr-FR" b="1" dirty="0" smtClean="0"/>
              </a:p>
            </p:txBody>
          </p:sp>
          <p:sp>
            <p:nvSpPr>
              <p:cNvPr id="8" name="Carré corné 7"/>
              <p:cNvSpPr/>
              <p:nvPr/>
            </p:nvSpPr>
            <p:spPr>
              <a:xfrm>
                <a:off x="1595594" y="3858618"/>
                <a:ext cx="1735852" cy="1965194"/>
              </a:xfrm>
              <a:prstGeom prst="foldedCorner">
                <a:avLst/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8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</a:gradFill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259200" rtlCol="0" anchor="ctr"/>
              <a:lstStyle/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BibTex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Zotero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err="1" smtClean="0">
                    <a:solidFill>
                      <a:schemeClr val="accent5">
                        <a:lumMod val="50000"/>
                      </a:schemeClr>
                    </a:solidFill>
                  </a:rPr>
                  <a:t>Endnote</a:t>
                </a:r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fr-FR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Word (!?!),</a:t>
                </a:r>
              </a:p>
              <a:p>
                <a:pPr algn="ctr"/>
                <a:r>
                  <a:rPr lang="fr-FR" sz="2200" b="1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etc.</a:t>
                </a:r>
              </a:p>
            </p:txBody>
          </p:sp>
        </p:grpSp>
        <p:sp>
          <p:nvSpPr>
            <p:cNvPr id="26" name="Flèche courbée vers le haut 25"/>
            <p:cNvSpPr/>
            <p:nvPr/>
          </p:nvSpPr>
          <p:spPr>
            <a:xfrm rot="10800000" flipH="1">
              <a:off x="3536754" y="3406956"/>
              <a:ext cx="2267145" cy="730882"/>
            </a:xfrm>
            <a:prstGeom prst="curvedUp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b="1" dirty="0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266700" y="1816102"/>
            <a:ext cx="8877300" cy="1739898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Remplace Bib2Hal (qui ferme au 31/12/2018)</a:t>
            </a:r>
          </a:p>
          <a:p>
            <a:r>
              <a:rPr lang="fr-FR" dirty="0" smtClean="0"/>
              <a:t>Bac à sable disponible </a:t>
            </a:r>
            <a:r>
              <a:rPr lang="fr-FR" dirty="0"/>
              <a:t>sur : </a:t>
            </a:r>
            <a:r>
              <a:rPr lang="fr-FR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/>
              </a:rPr>
              <a:t>qlf</a:t>
            </a:r>
            <a:r>
              <a:rPr lang="fr-FR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/>
              </a:rPr>
              <a:t>-</a:t>
            </a:r>
            <a:r>
              <a:rPr lang="fr-FR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/>
              </a:rPr>
              <a:t>x2hal.inria.fr</a:t>
            </a:r>
            <a:r>
              <a:rPr lang="fr-FR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/>
            </a:r>
            <a:br>
              <a:rPr lang="fr-FR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</a:br>
            <a:r>
              <a:rPr lang="fr-FR" sz="2000" dirty="0" smtClean="0">
                <a:solidFill>
                  <a:srgbClr val="A6A6A6"/>
                </a:solidFill>
              </a:rPr>
              <a:t>(pour s’entraîner, importe les </a:t>
            </a:r>
            <a:r>
              <a:rPr lang="fr-FR" sz="2000" dirty="0" err="1" smtClean="0">
                <a:solidFill>
                  <a:srgbClr val="A6A6A6"/>
                </a:solidFill>
              </a:rPr>
              <a:t>publis</a:t>
            </a:r>
            <a:r>
              <a:rPr lang="fr-FR" sz="2000" dirty="0" smtClean="0">
                <a:solidFill>
                  <a:srgbClr val="A6A6A6"/>
                </a:solidFill>
              </a:rPr>
              <a:t> sur un site de test au lieu de les mettre sur HAL)</a:t>
            </a:r>
            <a:endParaRPr lang="fr-FR" sz="2100" dirty="0" smtClean="0">
              <a:ln>
                <a:solidFill>
                  <a:srgbClr val="FFFF00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57200" y="187812"/>
            <a:ext cx="8229600" cy="13234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Démonstration en Live !</a:t>
            </a:r>
            <a:br>
              <a:rPr lang="fr-FR" dirty="0" smtClean="0"/>
            </a:br>
            <a:r>
              <a:rPr lang="fr-FR" sz="4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6"/>
              </a:rPr>
              <a:t>x2hal</a:t>
            </a:r>
            <a:r>
              <a:rPr lang="fr-FR" sz="28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6"/>
              </a:rPr>
              <a:t>.inria.fr</a:t>
            </a:r>
            <a:endParaRPr lang="fr-FR" sz="28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0" name="Image 9" descr="Capture d’écran 2018-12-12 à 23.07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22" b="97778" l="5634" r="89437">
                        <a14:foregroundMark x1="26761" y1="64444" x2="26761" y2="64444"/>
                        <a14:foregroundMark x1="26761" y1="13333" x2="26761" y2="13333"/>
                        <a14:foregroundMark x1="58451" y1="42222" x2="58451" y2="4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81" y="2393952"/>
            <a:ext cx="1803400" cy="5715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580731" y="2272786"/>
            <a:ext cx="146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65000"/>
                  </a:schemeClr>
                </a:solidFill>
                <a:latin typeface="Copperplate Gothic Bold"/>
                <a:cs typeface="Copperplate Gothic Bold"/>
              </a:rPr>
              <a:t>HalTools</a:t>
            </a:r>
            <a:endParaRPr lang="fr-FR" sz="1600" dirty="0">
              <a:solidFill>
                <a:schemeClr val="tx1">
                  <a:lumMod val="65000"/>
                </a:schemeClr>
              </a:solidFill>
              <a:latin typeface="Copperplate Gothic Bold"/>
              <a:cs typeface="Copperplat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06528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8-12-12 à 23.5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858939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8700" y="5829300"/>
            <a:ext cx="1409700" cy="2413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876800" y="5885934"/>
            <a:ext cx="359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Important : Laisser ce champ vide !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3810000" y="5924034"/>
            <a:ext cx="1041400" cy="184666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924300" y="3432770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Choisir le format du fichier à importer 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302000" y="3662402"/>
            <a:ext cx="571500" cy="55399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5549900" y="4699000"/>
            <a:ext cx="584200" cy="77470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533900" y="403293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Important : mettre </a:t>
            </a:r>
            <a:r>
              <a:rPr lang="fr-FR" b="1" i="1" u="sng" dirty="0" smtClean="0">
                <a:solidFill>
                  <a:schemeClr val="accent6"/>
                </a:solidFill>
              </a:rPr>
              <a:t>au moins un</a:t>
            </a:r>
            <a:r>
              <a:rPr lang="fr-FR" dirty="0" smtClean="0">
                <a:solidFill>
                  <a:schemeClr val="accent6"/>
                </a:solidFill>
              </a:rPr>
              <a:t> domaine scientifique </a:t>
            </a:r>
            <a:r>
              <a:rPr lang="fr-FR" dirty="0">
                <a:solidFill>
                  <a:schemeClr val="accent6"/>
                </a:solidFill>
              </a:rPr>
              <a:t>(thématiques de recherche)</a:t>
            </a:r>
          </a:p>
          <a:p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0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8-12-13 à 08.3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" y="0"/>
            <a:ext cx="850088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1143000"/>
            <a:ext cx="4013200" cy="825500"/>
          </a:xfrm>
          <a:prstGeom prst="rect">
            <a:avLst/>
          </a:prstGeom>
          <a:noFill/>
          <a:ln w="28575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2070100" y="5969000"/>
            <a:ext cx="1600200" cy="68580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3467100" y="3962400"/>
            <a:ext cx="4267200" cy="200660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305300" y="357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Pour passer à l’étape suivante, cliquer ici</a:t>
            </a:r>
            <a:endParaRPr lang="fr-FR" dirty="0">
              <a:solidFill>
                <a:schemeClr val="accent6"/>
              </a:solidFill>
            </a:endParaRPr>
          </a:p>
          <a:p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943600" y="1968500"/>
            <a:ext cx="736600" cy="1602769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120900" y="2452300"/>
            <a:ext cx="1879600" cy="2616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fr-FR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8-12-13 à 09.1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731"/>
            <a:ext cx="9144000" cy="431993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51200" y="3870342"/>
            <a:ext cx="5168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À tout moment vous pouvez revenir sur un fichier préalablement importé pour reprendre le travail d’importation là où vous l’aviez laissé la dernière fois et/ou pour consulter la synthèse des </a:t>
            </a:r>
            <a:r>
              <a:rPr lang="fr-FR" dirty="0" err="1" smtClean="0">
                <a:solidFill>
                  <a:schemeClr val="accent6"/>
                </a:solidFill>
              </a:rPr>
              <a:t>réfs</a:t>
            </a:r>
            <a:r>
              <a:rPr lang="fr-FR" dirty="0" smtClean="0">
                <a:solidFill>
                  <a:schemeClr val="accent6"/>
                </a:solidFill>
              </a:rPr>
              <a:t>. </a:t>
            </a:r>
            <a:r>
              <a:rPr lang="fr-FR" dirty="0">
                <a:solidFill>
                  <a:schemeClr val="accent6"/>
                </a:solidFill>
              </a:rPr>
              <a:t>b</a:t>
            </a:r>
            <a:r>
              <a:rPr lang="fr-FR" dirty="0" smtClean="0">
                <a:solidFill>
                  <a:schemeClr val="accent6"/>
                </a:solidFill>
              </a:rPr>
              <a:t>ibliographiques déjà importées dans HAL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832100" y="2998400"/>
            <a:ext cx="1879600" cy="261610"/>
          </a:xfrm>
          <a:prstGeom prst="rect">
            <a:avLst/>
          </a:prstGeom>
          <a:solidFill>
            <a:srgbClr val="F6F6F6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rgbClr val="0000FF"/>
                </a:solidFill>
              </a:rPr>
              <a:t>Essai d’importation n°1</a:t>
            </a:r>
            <a:endParaRPr lang="fr-FR" sz="1100" b="1" dirty="0">
              <a:solidFill>
                <a:srgbClr val="0000FF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H="1" flipV="1">
            <a:off x="4330700" y="3260011"/>
            <a:ext cx="152400" cy="61033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3759200" y="3479800"/>
            <a:ext cx="571500" cy="39054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7213600" y="2574210"/>
            <a:ext cx="1600200" cy="1172290"/>
          </a:xfrm>
          <a:prstGeom prst="ellipse">
            <a:avLst/>
          </a:prstGeom>
          <a:noFill/>
          <a:ln w="76200" cmpd="sng">
            <a:solidFill>
              <a:srgbClr val="CC543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 smtClean="0">
              <a:solidFill>
                <a:srgbClr val="D49F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4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écran 2018-12-13 à 08.4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018"/>
            <a:ext cx="9144000" cy="6198282"/>
          </a:xfrm>
          <a:prstGeom prst="rect">
            <a:avLst/>
          </a:prstGeom>
        </p:spPr>
      </p:pic>
      <p:pic>
        <p:nvPicPr>
          <p:cNvPr id="4" name="Image 3" descr="Capture d’écran 2018-12-13 à 08.4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028950"/>
            <a:ext cx="5918200" cy="181610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cteur droit avec flèche 5"/>
          <p:cNvCxnSpPr/>
          <p:nvPr/>
        </p:nvCxnSpPr>
        <p:spPr>
          <a:xfrm flipV="1">
            <a:off x="5600700" y="1993900"/>
            <a:ext cx="1193800" cy="101600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2082800" y="1143000"/>
            <a:ext cx="1308100" cy="850900"/>
          </a:xfrm>
          <a:prstGeom prst="straightConnector1">
            <a:avLst/>
          </a:prstGeom>
          <a:ln w="53975">
            <a:solidFill>
              <a:srgbClr val="0000F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390900" y="921434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Les erreurs sont signalées en rouge</a:t>
            </a:r>
          </a:p>
          <a:p>
            <a:r>
              <a:rPr lang="fr-FR" dirty="0" smtClean="0">
                <a:solidFill>
                  <a:srgbClr val="0000FF"/>
                </a:solidFill>
              </a:rPr>
              <a:t>(ici, une réf. en doublon, c.à.d. </a:t>
            </a:r>
            <a:br>
              <a:rPr lang="fr-FR" dirty="0" smtClean="0">
                <a:solidFill>
                  <a:srgbClr val="0000FF"/>
                </a:solidFill>
              </a:rPr>
            </a:br>
            <a:r>
              <a:rPr lang="fr-FR" dirty="0" smtClean="0">
                <a:solidFill>
                  <a:srgbClr val="0000FF"/>
                </a:solidFill>
              </a:rPr>
              <a:t>déjà présente dans HAL)</a:t>
            </a:r>
            <a:endParaRPr lang="fr-FR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3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ube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800" b="1" dirty="0" smtClean="0">
            <a:solidFill>
              <a:srgbClr val="D49F1C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Aube.thmx</Template>
  <TotalTime>16552</TotalTime>
  <Words>1721</Words>
  <Application>Microsoft Macintosh PowerPoint</Application>
  <PresentationFormat>Présentation à l'écran (4:3)</PresentationFormat>
  <Paragraphs>226</Paragraphs>
  <Slides>37</Slides>
  <Notes>19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Aube</vt:lpstr>
      <vt:lpstr>HAL</vt:lpstr>
      <vt:lpstr>Problème : double saisie</vt:lpstr>
      <vt:lpstr>Présentation PowerPoint</vt:lpstr>
      <vt:lpstr>Possibilités d’Import/Export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Importer dans HAL via Bib2hal </vt:lpstr>
      <vt:lpstr>Présentation PowerPoint</vt:lpstr>
      <vt:lpstr>Présentation PowerPoint</vt:lpstr>
      <vt:lpstr>Présentation PowerPoint</vt:lpstr>
      <vt:lpstr>Présentation PowerPoint</vt:lpstr>
      <vt:lpstr>Autres alternatives</vt:lpstr>
      <vt:lpstr>Présentation PowerPoint</vt:lpstr>
      <vt:lpstr>Présentation PowerPoint</vt:lpstr>
      <vt:lpstr>Autres alternatives</vt:lpstr>
      <vt:lpstr>Démonstration en Live ! (si le Dieu du WiFi est parmi nous…)</vt:lpstr>
      <vt:lpstr>Le top !</vt:lpstr>
      <vt:lpstr>Des questions ?</vt:lpstr>
      <vt:lpstr>Slides Bonus </vt:lpstr>
      <vt:lpstr>La galaxie HAL</vt:lpstr>
      <vt:lpstr>Dépôt intégral  vs. Notice</vt:lpstr>
      <vt:lpstr>Dépôt intégral  vs. Notice</vt:lpstr>
      <vt:lpstr>AUréHAL</vt:lpstr>
      <vt:lpstr>Choix de la structure : attention à la coloration !</vt:lpstr>
      <vt:lpstr>Auteurs homonymes</vt:lpstr>
      <vt:lpstr>Présentation PowerPoint</vt:lpstr>
      <vt:lpstr>Champs obligatoires dans HAL</vt:lpstr>
      <vt:lpstr>Faut-il importer aussi le PDF ?</vt:lpstr>
      <vt:lpstr>Déposer dans HAL</vt:lpstr>
      <vt:lpstr>Les pièges  et points délicats</vt:lpstr>
      <vt:lpstr>Exploitation des données</vt:lpstr>
      <vt:lpstr>Sources d’information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</dc:creator>
  <cp:lastModifiedBy>Pierre-Aurélien</cp:lastModifiedBy>
  <cp:revision>206</cp:revision>
  <cp:lastPrinted>2016-06-14T10:05:30Z</cp:lastPrinted>
  <dcterms:created xsi:type="dcterms:W3CDTF">2015-07-10T08:13:00Z</dcterms:created>
  <dcterms:modified xsi:type="dcterms:W3CDTF">2019-12-10T16:02:27Z</dcterms:modified>
</cp:coreProperties>
</file>